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Lst>
  <p:sldIdLst>
    <p:sldId id="256" r:id="rId13"/>
    <p:sldId id="267" r:id="rId14"/>
    <p:sldId id="257" r:id="rId15"/>
    <p:sldId id="258" r:id="rId16"/>
    <p:sldId id="271" r:id="rId17"/>
    <p:sldId id="262" r:id="rId18"/>
    <p:sldId id="259" r:id="rId19"/>
    <p:sldId id="263" r:id="rId20"/>
    <p:sldId id="261" r:id="rId21"/>
    <p:sldId id="260" r:id="rId22"/>
    <p:sldId id="268" r:id="rId23"/>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344" y="-128"/>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slide" Target="slides/slide8.xml"/><Relationship Id="rId21" Type="http://schemas.openxmlformats.org/officeDocument/2006/relationships/slide" Target="slides/slide9.xml"/><Relationship Id="rId22" Type="http://schemas.openxmlformats.org/officeDocument/2006/relationships/slide" Target="slides/slide10.xml"/><Relationship Id="rId23" Type="http://schemas.openxmlformats.org/officeDocument/2006/relationships/slide" Target="slides/slide1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 Target="slides/slide1.xml"/><Relationship Id="rId14" Type="http://schemas.openxmlformats.org/officeDocument/2006/relationships/slide" Target="slides/slide2.xml"/><Relationship Id="rId15" Type="http://schemas.openxmlformats.org/officeDocument/2006/relationships/slide" Target="slides/slide3.xml"/><Relationship Id="rId16" Type="http://schemas.openxmlformats.org/officeDocument/2006/relationships/slide" Target="slides/slide4.xml"/><Relationship Id="rId17" Type="http://schemas.openxmlformats.org/officeDocument/2006/relationships/slide" Target="slides/slide5.xml"/><Relationship Id="rId18" Type="http://schemas.openxmlformats.org/officeDocument/2006/relationships/slide" Target="slides/slide6.xml"/><Relationship Id="rId19" Type="http://schemas.openxmlformats.org/officeDocument/2006/relationships/slide" Target="slides/slide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10112699"/>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986060"/>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64647521"/>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78544861"/>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726199394"/>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2471102"/>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0894938"/>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4716581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768493"/>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3698420"/>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76639329"/>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38822137"/>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9706796"/>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87034690"/>
      </p:ext>
    </p:extLst>
  </p:cSld>
  <p:clrMapOvr>
    <a:masterClrMapping/>
  </p:clrMapOvr>
  <p:transition xmlns:p14="http://schemas.microsoft.com/office/powerpoint/2010/mai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966196936"/>
      </p:ext>
    </p:extLst>
  </p:cSld>
  <p:clrMapOvr>
    <a:masterClrMapping/>
  </p:clrMapOvr>
  <p:transition xmlns:p14="http://schemas.microsoft.com/office/powerpoint/2010/mai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6519786"/>
      </p:ext>
    </p:extLst>
  </p:cSld>
  <p:clrMapOvr>
    <a:masterClrMapping/>
  </p:clrMapOvr>
  <p:transition xmlns:p14="http://schemas.microsoft.com/office/powerpoint/2010/mai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25263314"/>
      </p:ext>
    </p:extLst>
  </p:cSld>
  <p:clrMapOvr>
    <a:masterClrMapping/>
  </p:clrMapOvr>
  <p:transition xmlns:p14="http://schemas.microsoft.com/office/powerpoint/2010/mai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31163591"/>
      </p:ext>
    </p:extLst>
  </p:cSld>
  <p:clrMapOvr>
    <a:masterClrMapping/>
  </p:clrMapOvr>
  <p:transition xmlns:p14="http://schemas.microsoft.com/office/powerpoint/2010/mai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49351621"/>
      </p:ext>
    </p:extLst>
  </p:cSld>
  <p:clrMapOvr>
    <a:masterClrMapping/>
  </p:clrMapOvr>
  <p:transition xmlns:p14="http://schemas.microsoft.com/office/powerpoint/2010/mai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91739264"/>
      </p:ext>
    </p:extLst>
  </p:cSld>
  <p:clrMapOvr>
    <a:masterClrMapping/>
  </p:clrMapOvr>
  <p:transition xmlns:p14="http://schemas.microsoft.com/office/powerpoint/2010/mai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5483190"/>
      </p:ext>
    </p:extLst>
  </p:cSld>
  <p:clrMapOvr>
    <a:masterClrMapping/>
  </p:clrMapOvr>
  <p:transition xmlns:p14="http://schemas.microsoft.com/office/powerpoint/2010/mai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85212412"/>
      </p:ext>
    </p:extLst>
  </p:cSld>
  <p:clrMapOvr>
    <a:masterClrMapping/>
  </p:clrMapOvr>
  <p:transition xmlns:p14="http://schemas.microsoft.com/office/powerpoint/2010/mai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6993001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95257186"/>
      </p:ext>
    </p:extLst>
  </p:cSld>
  <p:clrMapOvr>
    <a:masterClrMapping/>
  </p:clrMapOvr>
  <p:transition xmlns:p14="http://schemas.microsoft.com/office/powerpoint/2010/mai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5480759"/>
      </p:ext>
    </p:extLst>
  </p:cSld>
  <p:clrMapOvr>
    <a:masterClrMapping/>
  </p:clrMapOvr>
  <p:transition xmlns:p14="http://schemas.microsoft.com/office/powerpoint/2010/mai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0888126"/>
      </p:ext>
    </p:extLst>
  </p:cSld>
  <p:clrMapOvr>
    <a:masterClrMapping/>
  </p:clrMapOvr>
  <p:transition xmlns:p14="http://schemas.microsoft.com/office/powerpoint/2010/mai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765003871"/>
      </p:ext>
    </p:extLst>
  </p:cSld>
  <p:clrMapOvr>
    <a:masterClrMapping/>
  </p:clrMapOvr>
  <p:transition xmlns:p14="http://schemas.microsoft.com/office/powerpoint/2010/mai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44984582"/>
      </p:ext>
    </p:extLst>
  </p:cSld>
  <p:clrMapOvr>
    <a:masterClrMapping/>
  </p:clrMapOvr>
  <p:transition xmlns:p14="http://schemas.microsoft.com/office/powerpoint/2010/mai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8169121"/>
      </p:ext>
    </p:extLst>
  </p:cSld>
  <p:clrMapOvr>
    <a:masterClrMapping/>
  </p:clrMapOvr>
  <p:transition xmlns:p14="http://schemas.microsoft.com/office/powerpoint/2010/mai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8001869"/>
      </p:ext>
    </p:extLst>
  </p:cSld>
  <p:clrMapOvr>
    <a:masterClrMapping/>
  </p:clrMapOvr>
  <p:transition xmlns:p14="http://schemas.microsoft.com/office/powerpoint/2010/mai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5203588"/>
      </p:ext>
    </p:extLst>
  </p:cSld>
  <p:clrMapOvr>
    <a:masterClrMapping/>
  </p:clrMapOvr>
  <p:transition xmlns:p14="http://schemas.microsoft.com/office/powerpoint/2010/mai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338750076"/>
      </p:ext>
    </p:extLst>
  </p:cSld>
  <p:clrMapOvr>
    <a:masterClrMapping/>
  </p:clrMapOvr>
  <p:transition xmlns:p14="http://schemas.microsoft.com/office/powerpoint/2010/mai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3403141"/>
      </p:ext>
    </p:extLst>
  </p:cSld>
  <p:clrMapOvr>
    <a:masterClrMapping/>
  </p:clrMapOvr>
  <p:transition xmlns:p14="http://schemas.microsoft.com/office/powerpoint/2010/mai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3646182"/>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42901388"/>
      </p:ext>
    </p:extLst>
  </p:cSld>
  <p:clrMapOvr>
    <a:masterClrMapping/>
  </p:clrMapOvr>
  <p:transition xmlns:p14="http://schemas.microsoft.com/office/powerpoint/2010/mai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58366880"/>
      </p:ext>
    </p:extLst>
  </p:cSld>
  <p:clrMapOvr>
    <a:masterClrMapping/>
  </p:clrMapOvr>
  <p:transition xmlns:p14="http://schemas.microsoft.com/office/powerpoint/2010/mai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4008352"/>
      </p:ext>
    </p:extLst>
  </p:cSld>
  <p:clrMapOvr>
    <a:masterClrMapping/>
  </p:clrMapOvr>
  <p:transition xmlns:p14="http://schemas.microsoft.com/office/powerpoint/2010/mai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5249187"/>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10642514"/>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0294863"/>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2435816"/>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93325992"/>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4865193"/>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6648962"/>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2213614"/>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60510003"/>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6708736"/>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24389590"/>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1425522"/>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61730044"/>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9863336"/>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87943664"/>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176769"/>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72196989"/>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9400715"/>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67760452"/>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02236921"/>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9992145"/>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5393870"/>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11400869"/>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16663818"/>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6671939"/>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73702980"/>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5390393"/>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9998811"/>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22616705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4864079"/>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0656477"/>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55799135"/>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4226820"/>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9995229"/>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39429272"/>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31216442"/>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9157553"/>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917913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0481849"/>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3523326"/>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4502514"/>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81171848"/>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0122783"/>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7573392"/>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8492995"/>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0099076"/>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655380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155391742"/>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5359540"/>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81878497"/>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630029"/>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47733843"/>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4068341"/>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7080520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2610273"/>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68827625"/>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5861591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5832373"/>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5641241"/>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708745806"/>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8295403"/>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15902921"/>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5597223"/>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5332648"/>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25868289"/>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863821844"/>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0936744"/>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531822"/>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24367686"/>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42057150"/>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05640761"/>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57590244"/>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788825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277302205"/>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89173499"/>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8577982"/>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16799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264499485"/>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20159072"/>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53627488"/>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62844982"/>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2150675"/>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3877448"/>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72613774"/>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72340644"/>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4027895"/>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02315977"/>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3509922"/>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72546623"/>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70961671"/>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26457059"/>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77915072"/>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36299798"/>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49004874"/>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0678680"/>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11.xml.rels><?xml version="1.0" encoding="UTF-8" standalone="yes"?>
<Relationships xmlns="http://schemas.openxmlformats.org/package/2006/relationships"><Relationship Id="rId11" Type="http://schemas.openxmlformats.org/officeDocument/2006/relationships/slideLayout" Target="../slideLayouts/slideLayout121.xml"/><Relationship Id="rId12" Type="http://schemas.openxmlformats.org/officeDocument/2006/relationships/theme" Target="../theme/theme11.xml"/><Relationship Id="rId1" Type="http://schemas.openxmlformats.org/officeDocument/2006/relationships/slideLayout" Target="../slideLayouts/slideLayout111.xml"/><Relationship Id="rId2" Type="http://schemas.openxmlformats.org/officeDocument/2006/relationships/slideLayout" Target="../slideLayouts/slideLayout112.xml"/><Relationship Id="rId3" Type="http://schemas.openxmlformats.org/officeDocument/2006/relationships/slideLayout" Target="../slideLayouts/slideLayout113.xml"/><Relationship Id="rId4" Type="http://schemas.openxmlformats.org/officeDocument/2006/relationships/slideLayout" Target="../slideLayouts/slideLayout114.xml"/><Relationship Id="rId5" Type="http://schemas.openxmlformats.org/officeDocument/2006/relationships/slideLayout" Target="../slideLayouts/slideLayout115.xml"/><Relationship Id="rId6" Type="http://schemas.openxmlformats.org/officeDocument/2006/relationships/slideLayout" Target="../slideLayouts/slideLayout116.xml"/><Relationship Id="rId7" Type="http://schemas.openxmlformats.org/officeDocument/2006/relationships/slideLayout" Target="../slideLayouts/slideLayout117.xml"/><Relationship Id="rId8" Type="http://schemas.openxmlformats.org/officeDocument/2006/relationships/slideLayout" Target="../slideLayouts/slideLayout118.xml"/><Relationship Id="rId9" Type="http://schemas.openxmlformats.org/officeDocument/2006/relationships/slideLayout" Target="../slideLayouts/slideLayout119.xml"/><Relationship Id="rId10" Type="http://schemas.openxmlformats.org/officeDocument/2006/relationships/slideLayout" Target="../slideLayouts/slideLayout120.xml"/></Relationships>
</file>

<file path=ppt/slideMasters/_rels/slideMaster12.xml.rels><?xml version="1.0" encoding="UTF-8" standalone="yes"?>
<Relationships xmlns="http://schemas.openxmlformats.org/package/2006/relationships"><Relationship Id="rId11" Type="http://schemas.openxmlformats.org/officeDocument/2006/relationships/slideLayout" Target="../slideLayouts/slideLayout132.xml"/><Relationship Id="rId12" Type="http://schemas.openxmlformats.org/officeDocument/2006/relationships/theme" Target="../theme/theme12.xml"/><Relationship Id="rId1" Type="http://schemas.openxmlformats.org/officeDocument/2006/relationships/slideLayout" Target="../slideLayouts/slideLayout122.xml"/><Relationship Id="rId2" Type="http://schemas.openxmlformats.org/officeDocument/2006/relationships/slideLayout" Target="../slideLayouts/slideLayout123.xml"/><Relationship Id="rId3" Type="http://schemas.openxmlformats.org/officeDocument/2006/relationships/slideLayout" Target="../slideLayouts/slideLayout124.xml"/><Relationship Id="rId4" Type="http://schemas.openxmlformats.org/officeDocument/2006/relationships/slideLayout" Target="../slideLayouts/slideLayout125.xml"/><Relationship Id="rId5" Type="http://schemas.openxmlformats.org/officeDocument/2006/relationships/slideLayout" Target="../slideLayouts/slideLayout126.xml"/><Relationship Id="rId6" Type="http://schemas.openxmlformats.org/officeDocument/2006/relationships/slideLayout" Target="../slideLayouts/slideLayout127.xml"/><Relationship Id="rId7" Type="http://schemas.openxmlformats.org/officeDocument/2006/relationships/slideLayout" Target="../slideLayouts/slideLayout128.xml"/><Relationship Id="rId8" Type="http://schemas.openxmlformats.org/officeDocument/2006/relationships/slideLayout" Target="../slideLayouts/slideLayout129.xml"/><Relationship Id="rId9" Type="http://schemas.openxmlformats.org/officeDocument/2006/relationships/slideLayout" Target="../slideLayouts/slideLayout130.xml"/><Relationship Id="rId10" Type="http://schemas.openxmlformats.org/officeDocument/2006/relationships/slideLayout" Target="../slideLayouts/slideLayout131.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0242"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9"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3074"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5122"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8194"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17.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4" Type="http://schemas.openxmlformats.org/officeDocument/2006/relationships/image" Target="../media/image3.emf"/><Relationship Id="rId1" Type="http://schemas.openxmlformats.org/officeDocument/2006/relationships/slideLayout" Target="../slideLayouts/slideLayout24.xml"/><Relationship Id="rId2" Type="http://schemas.openxmlformats.org/officeDocument/2006/relationships/image" Target="../media/image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6.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1" Type="http://schemas.openxmlformats.org/officeDocument/2006/relationships/image" Target="../media/image14.emf"/><Relationship Id="rId12" Type="http://schemas.openxmlformats.org/officeDocument/2006/relationships/image" Target="../media/image15.emf"/><Relationship Id="rId13" Type="http://schemas.openxmlformats.org/officeDocument/2006/relationships/image" Target="../media/image16.emf"/><Relationship Id="rId1" Type="http://schemas.openxmlformats.org/officeDocument/2006/relationships/slideLayout" Target="../slideLayouts/slideLayout13.xml"/><Relationship Id="rId2" Type="http://schemas.openxmlformats.org/officeDocument/2006/relationships/image" Target="../media/image5.emf"/><Relationship Id="rId3" Type="http://schemas.openxmlformats.org/officeDocument/2006/relationships/image" Target="../media/image6.emf"/><Relationship Id="rId4" Type="http://schemas.openxmlformats.org/officeDocument/2006/relationships/image" Target="../media/image7.emf"/><Relationship Id="rId5" Type="http://schemas.openxmlformats.org/officeDocument/2006/relationships/image" Target="../media/image8.emf"/><Relationship Id="rId6" Type="http://schemas.openxmlformats.org/officeDocument/2006/relationships/image" Target="../media/image9.emf"/><Relationship Id="rId7" Type="http://schemas.openxmlformats.org/officeDocument/2006/relationships/image" Target="../media/image10.emf"/><Relationship Id="rId8" Type="http://schemas.openxmlformats.org/officeDocument/2006/relationships/image" Target="../media/image11.emf"/><Relationship Id="rId9" Type="http://schemas.openxmlformats.org/officeDocument/2006/relationships/image" Target="../media/image12.emf"/><Relationship Id="rId10" Type="http://schemas.openxmlformats.org/officeDocument/2006/relationships/image" Target="../media/image1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a:t>A First Course on Kinetics and Reaction Engineering</a:t>
            </a:r>
          </a:p>
        </p:txBody>
      </p:sp>
      <p:sp>
        <p:nvSpPr>
          <p:cNvPr id="13314" name="Rectangle 2"/>
          <p:cNvSpPr>
            <a:spLocks noChangeArrowheads="1"/>
          </p:cNvSpPr>
          <p:nvPr>
            <p:ph type="body" idx="1"/>
          </p:nvPr>
        </p:nvSpPr>
        <p:spPr>
          <a:ln/>
        </p:spPr>
        <p:txBody>
          <a:bodyPr/>
          <a:lstStyle/>
          <a:p>
            <a:r>
              <a:rPr lang="en-US"/>
              <a:t>Class 16</a:t>
            </a:r>
          </a:p>
        </p:txBody>
      </p:sp>
    </p:spTree>
  </p:cSld>
  <p:clrMapOvr>
    <a:masterClrMapping/>
  </p:clrMapOvr>
  <p:transition xmlns:p14="http://schemas.microsoft.com/office/powerpoint/2010/mai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ph type="title"/>
          </p:nvPr>
        </p:nvSpPr>
        <p:spPr>
          <a:ln/>
        </p:spPr>
        <p:txBody>
          <a:bodyPr/>
          <a:lstStyle/>
          <a:p>
            <a:r>
              <a:rPr lang="en-US"/>
              <a:t>Activity 16.2</a:t>
            </a:r>
          </a:p>
        </p:txBody>
      </p:sp>
      <p:sp>
        <p:nvSpPr>
          <p:cNvPr id="27650" name="Rectangle 2"/>
          <p:cNvSpPr>
            <a:spLocks noChangeArrowheads="1"/>
          </p:cNvSpPr>
          <p:nvPr>
            <p:ph type="body" idx="1"/>
          </p:nvPr>
        </p:nvSpPr>
        <p:spPr>
          <a:ln/>
        </p:spPr>
        <p:txBody>
          <a:bodyPr/>
          <a:lstStyle/>
          <a:p>
            <a:r>
              <a:rPr lang="en-US"/>
              <a:t>This problem is the same as Example 13.2</a:t>
            </a:r>
          </a:p>
          <a:p>
            <a:pPr marL="762000" lvl="1"/>
            <a:r>
              <a:rPr lang="en-US"/>
              <a:t>In Unit 13 it was solved using linear least squares</a:t>
            </a:r>
          </a:p>
          <a:p>
            <a:pPr marL="762000" lvl="1"/>
            <a:r>
              <a:rPr lang="en-US"/>
              <a:t>Write a mole balance for one reactant or product</a:t>
            </a:r>
          </a:p>
          <a:p>
            <a:pPr marL="762000" lvl="1"/>
            <a:r>
              <a:rPr lang="en-US"/>
              <a:t>Substitute the rate expression</a:t>
            </a:r>
          </a:p>
          <a:p>
            <a:pPr marL="762000" lvl="1"/>
            <a:r>
              <a:rPr lang="en-US"/>
              <a:t>Linearize the resulting model equation</a:t>
            </a:r>
          </a:p>
          <a:p>
            <a:pPr marL="762000" lvl="1"/>
            <a:r>
              <a:rPr lang="en-US"/>
              <a:t>Calculate x and y for each experiment</a:t>
            </a:r>
          </a:p>
          <a:p>
            <a:pPr marL="762000" lvl="1"/>
            <a:r>
              <a:rPr lang="en-US"/>
              <a:t>Fit using linear least squares</a:t>
            </a:r>
          </a:p>
          <a:p>
            <a:pPr marL="762000" lvl="1"/>
            <a:r>
              <a:rPr lang="en-US"/>
              <a:t>Calculate the parameters from the slope and intercept</a:t>
            </a:r>
          </a:p>
          <a:p>
            <a:pPr marL="762000" lvl="1"/>
            <a:r>
              <a:rPr lang="en-US"/>
              <a:t>Calculate the uncertainties in the parameters from the uncertainties in the slope and intercept</a:t>
            </a:r>
          </a:p>
          <a:p>
            <a:r>
              <a:rPr lang="en-US"/>
              <a:t>Now solve it numerically</a:t>
            </a:r>
          </a:p>
          <a:p>
            <a:pPr marL="762000" lvl="1"/>
            <a:r>
              <a:rPr lang="en-US"/>
              <a:t>Write mole balance design equations for every reactant and product</a:t>
            </a:r>
          </a:p>
          <a:p>
            <a:pPr marL="762000" lvl="1"/>
            <a:r>
              <a:rPr lang="en-US"/>
              <a:t>Identify the unknown quantities in the set of mole balance design equations</a:t>
            </a:r>
          </a:p>
          <a:p>
            <a:pPr marL="762000" lvl="1"/>
            <a:r>
              <a:rPr lang="en-US"/>
              <a:t>List the things you need to provide in order to solve these equations numerically</a:t>
            </a:r>
          </a:p>
          <a:p>
            <a:pPr marL="1206500" lvl="2"/>
            <a:r>
              <a:rPr lang="en-US"/>
              <a:t>For code you must provide, identify known or given quantities and show equations needed to calculate everything else</a:t>
            </a:r>
          </a:p>
          <a:p>
            <a:pPr marL="762000" lvl="1"/>
            <a:r>
              <a:rPr lang="en-US"/>
              <a:t>List the things you need to provide in order to fit the model to the experimental data numerically</a:t>
            </a:r>
          </a:p>
          <a:p>
            <a:pPr marL="1206500" lvl="2"/>
            <a:r>
              <a:rPr lang="en-US"/>
              <a:t>For code you must provide, identify known or given quantities and show equations needed to calculate everything else</a:t>
            </a:r>
          </a:p>
          <a:p>
            <a:pPr marL="762000" lvl="1"/>
            <a:r>
              <a:rPr lang="en-US"/>
              <a:t>Solve the problem and compare and contrast the use of linear vs. numerical least squares</a:t>
            </a:r>
          </a:p>
        </p:txBody>
      </p:sp>
      <p:pic>
        <p:nvPicPr>
          <p:cNvPr id="276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3600" y="2565400"/>
            <a:ext cx="1627188" cy="84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3481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solidFill>
                  <a:srgbClr val="B3B3B3"/>
                </a:solidFill>
              </a:rPr>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buClr>
                <a:srgbClr val="B3B3B3"/>
              </a:buClr>
            </a:pPr>
            <a:r>
              <a:rPr lang="en-US">
                <a:solidFill>
                  <a:srgbClr val="B3B3B3"/>
                </a:solidFill>
              </a:rPr>
              <a:t>15. Integral Data Analysis</a:t>
            </a:r>
          </a:p>
          <a:p>
            <a:pPr marL="1206500" lvl="2">
              <a:buClr>
                <a:srgbClr val="B3B3B3"/>
              </a:buClr>
            </a:pPr>
            <a:r>
              <a:rPr lang="en-US">
                <a:solidFill>
                  <a:srgbClr val="B3B3B3"/>
                </a:solidFill>
              </a:rPr>
              <a:t>16. Numerical Data Analysis</a:t>
            </a:r>
          </a:p>
          <a:p>
            <a:r>
              <a:rPr lang="en-US"/>
              <a:t>Part III - Chemical Reaction Engineering</a:t>
            </a:r>
          </a:p>
          <a:p>
            <a:pPr marL="762000" lvl="1"/>
            <a:r>
              <a:rPr lang="en-US"/>
              <a:t>A. Ideal Reactors</a:t>
            </a:r>
          </a:p>
          <a:p>
            <a:pPr marL="1206500" lvl="2"/>
            <a:r>
              <a:rPr lang="en-US"/>
              <a:t>17. Reactor Models and Reaction Types</a:t>
            </a:r>
          </a:p>
          <a:p>
            <a:pPr marL="762000" lvl="1"/>
            <a:r>
              <a:rPr lang="en-US"/>
              <a:t>B. Perfectly Mixed Batch Reactors</a:t>
            </a:r>
          </a:p>
          <a:p>
            <a:pPr marL="762000" lvl="1"/>
            <a:r>
              <a:rPr lang="en-US"/>
              <a:t>C. Continuous Flow Stirred Tank Reactors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4338"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r>
              <a:rPr lang="en-US"/>
              <a:t>Part II - Chemical Reaction Kinetics</a:t>
            </a:r>
          </a:p>
          <a:p>
            <a:pPr marL="762000" lvl="1"/>
            <a:r>
              <a:rPr lang="en-US">
                <a:solidFill>
                  <a:srgbClr val="B3B3B3"/>
                </a:solidFill>
              </a:rPr>
              <a:t>A. Rate Expressions</a:t>
            </a:r>
          </a:p>
          <a:p>
            <a:pPr marL="762000" lvl="1"/>
            <a:r>
              <a:rPr lang="en-US">
                <a:solidFill>
                  <a:srgbClr val="B3B3B3"/>
                </a:solidFill>
              </a:rPr>
              <a:t>B. Kinetics Experiments</a:t>
            </a:r>
          </a:p>
          <a:p>
            <a:pPr marL="762000" lvl="1"/>
            <a:r>
              <a:rPr lang="en-US"/>
              <a:t>C. Analysis of Kinetics Data</a:t>
            </a:r>
          </a:p>
          <a:p>
            <a:pPr marL="1206500" lvl="2">
              <a:buClr>
                <a:srgbClr val="B3B3B3"/>
              </a:buClr>
            </a:pPr>
            <a:r>
              <a:rPr lang="en-US">
                <a:solidFill>
                  <a:srgbClr val="B3B3B3"/>
                </a:solidFill>
              </a:rPr>
              <a:t>13. CSTR Data Analysis</a:t>
            </a:r>
          </a:p>
          <a:p>
            <a:pPr marL="1206500" lvl="2">
              <a:buClr>
                <a:srgbClr val="B3B3B3"/>
              </a:buClr>
            </a:pPr>
            <a:r>
              <a:rPr lang="en-US">
                <a:solidFill>
                  <a:srgbClr val="B3B3B3"/>
                </a:solidFill>
              </a:rPr>
              <a:t>14. Differential Data Analysis</a:t>
            </a:r>
          </a:p>
          <a:p>
            <a:pPr marL="1206500" lvl="2">
              <a:buClr>
                <a:srgbClr val="B3B3B3"/>
              </a:buClr>
            </a:pPr>
            <a:r>
              <a:rPr lang="en-US">
                <a:solidFill>
                  <a:srgbClr val="B3B3B3"/>
                </a:solidFill>
              </a:rPr>
              <a:t>15. Integral Data Analysis</a:t>
            </a:r>
          </a:p>
          <a:p>
            <a:pPr marL="1206500" lvl="2"/>
            <a:r>
              <a:rPr lang="en-US"/>
              <a:t>16. Numerical Data Analysis</a:t>
            </a:r>
          </a:p>
          <a:p>
            <a:r>
              <a:rPr lang="en-US"/>
              <a:t>Part III - Chemical Reaction Engineering</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Numerical Least Squares</a:t>
            </a:r>
          </a:p>
        </p:txBody>
      </p:sp>
      <p:sp>
        <p:nvSpPr>
          <p:cNvPr id="15362" name="Rectangle 2"/>
          <p:cNvSpPr>
            <a:spLocks noChangeArrowheads="1"/>
          </p:cNvSpPr>
          <p:nvPr>
            <p:ph type="body" idx="1"/>
          </p:nvPr>
        </p:nvSpPr>
        <p:spPr>
          <a:xfrm>
            <a:off x="1270000" y="1079500"/>
            <a:ext cx="10464800" cy="7835900"/>
          </a:xfrm>
          <a:ln/>
        </p:spPr>
        <p:txBody>
          <a:bodyPr/>
          <a:lstStyle/>
          <a:p>
            <a:r>
              <a:rPr lang="en-US" dirty="0"/>
              <a:t>When a single-response model equation cannot be linearized, numerical least squares may offer a solution</a:t>
            </a:r>
          </a:p>
          <a:p>
            <a:pPr marL="762000" lvl="1"/>
            <a:r>
              <a:rPr lang="en-US" dirty="0" smtClean="0"/>
              <a:t>You</a:t>
            </a:r>
            <a:r>
              <a:rPr lang="en-US" dirty="0" smtClean="0">
                <a:latin typeface="Arial"/>
              </a:rPr>
              <a:t>’</a:t>
            </a:r>
            <a:r>
              <a:rPr lang="en-US" dirty="0" smtClean="0"/>
              <a:t>ll </a:t>
            </a:r>
            <a:r>
              <a:rPr lang="en-US" dirty="0"/>
              <a:t>need to provide the experimental set and response variable data, a guess for each model parameter and code that calculates the model predicted response for a data point, given the model parameters and the set variable values for that data point</a:t>
            </a:r>
          </a:p>
          <a:p>
            <a:r>
              <a:rPr lang="en-US" dirty="0"/>
              <a:t>When a single-response model equation cannot be analytically integrated or explicitly solved for the response variable, numerical least squares may offer a solution</a:t>
            </a:r>
          </a:p>
          <a:p>
            <a:pPr marL="762000" lvl="1"/>
            <a:r>
              <a:rPr lang="en-US" dirty="0"/>
              <a:t>Also if the model is a set of algebraic equations or a set of initial value, ordinary differential equations</a:t>
            </a:r>
          </a:p>
          <a:p>
            <a:pPr marL="762000" lvl="1"/>
            <a:r>
              <a:rPr lang="en-US" dirty="0"/>
              <a:t>The model equation(s) will need to be solved numerically</a:t>
            </a:r>
          </a:p>
          <a:p>
            <a:pPr marL="1206500" lvl="2"/>
            <a:r>
              <a:rPr lang="en-US" dirty="0"/>
              <a:t>In the code above, you will need to call an appropriate equation solver</a:t>
            </a:r>
          </a:p>
          <a:p>
            <a:pPr marL="1206500" lvl="2"/>
            <a:r>
              <a:rPr lang="en-US" dirty="0"/>
              <a:t>You will need to provide additional input items</a:t>
            </a:r>
          </a:p>
          <a:p>
            <a:pPr marL="1651000" lvl="3"/>
            <a:r>
              <a:rPr lang="en-US" dirty="0"/>
              <a:t>guesses for the solution (algebraic equations) or initial/final values (ODEs)</a:t>
            </a:r>
          </a:p>
          <a:p>
            <a:pPr marL="1651000" lvl="3"/>
            <a:r>
              <a:rPr lang="en-US" dirty="0"/>
              <a:t>code to evaluate the equations being solved</a:t>
            </a:r>
          </a:p>
          <a:p>
            <a:pPr marL="762000" lvl="1"/>
            <a:r>
              <a:rPr lang="en-US" dirty="0"/>
              <a:t>The code you provide above must use these results to calculate the model predicted response</a:t>
            </a:r>
          </a:p>
          <a:p>
            <a:r>
              <a:rPr lang="en-US" dirty="0"/>
              <a:t>Trade-offs</a:t>
            </a:r>
          </a:p>
          <a:p>
            <a:pPr marL="762000" lvl="1"/>
            <a:r>
              <a:rPr lang="en-US" dirty="0"/>
              <a:t>Linear least squares requires analytical integration (for ODE models), linearization and calculation of re-defined set and response variables, but the parameters are calculated directly</a:t>
            </a:r>
          </a:p>
          <a:p>
            <a:pPr marL="762000" lvl="1"/>
            <a:r>
              <a:rPr lang="en-US" dirty="0"/>
              <a:t>Numerical least squares eliminates the need to integrate ODEs, linearize equations and calculate re-defined variables, but finding the parameters requires a guess</a:t>
            </a:r>
          </a:p>
          <a:p>
            <a:pPr marL="1206500" lvl="2"/>
            <a:r>
              <a:rPr lang="en-US" dirty="0"/>
              <a:t>If the guess is not close enough, the method may fail to find values for the parameters</a:t>
            </a:r>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ln/>
        </p:spPr>
        <p:txBody>
          <a:bodyPr/>
          <a:lstStyle/>
          <a:p>
            <a:r>
              <a:rPr lang="en-US"/>
              <a:t>Analyzing Multiple Response Data</a:t>
            </a:r>
          </a:p>
        </p:txBody>
      </p:sp>
      <p:sp>
        <p:nvSpPr>
          <p:cNvPr id="16386" name="Rectangle 2"/>
          <p:cNvSpPr>
            <a:spLocks noChangeArrowheads="1"/>
          </p:cNvSpPr>
          <p:nvPr>
            <p:ph type="body" idx="1"/>
          </p:nvPr>
        </p:nvSpPr>
        <p:spPr>
          <a:xfrm>
            <a:off x="1270000" y="1435100"/>
            <a:ext cx="10464800" cy="5676900"/>
          </a:xfrm>
          <a:ln/>
        </p:spPr>
        <p:txBody>
          <a:bodyPr/>
          <a:lstStyle/>
          <a:p>
            <a:r>
              <a:rPr lang="en-US" sz="1900" dirty="0"/>
              <a:t>When multiple response data are involved</a:t>
            </a:r>
          </a:p>
          <a:p>
            <a:pPr marL="762000" lvl="1">
              <a:spcBef>
                <a:spcPts val="475"/>
              </a:spcBef>
            </a:pPr>
            <a:r>
              <a:rPr lang="en-US" sz="1400" dirty="0"/>
              <a:t>You </a:t>
            </a:r>
            <a:r>
              <a:rPr lang="en-US" sz="1400" dirty="0" smtClean="0"/>
              <a:t>can</a:t>
            </a:r>
            <a:r>
              <a:rPr lang="en-US" sz="1400" dirty="0" smtClean="0">
                <a:latin typeface="Arial"/>
              </a:rPr>
              <a:t>’</a:t>
            </a:r>
            <a:r>
              <a:rPr lang="en-US" sz="1400" dirty="0" smtClean="0"/>
              <a:t>t </a:t>
            </a:r>
            <a:r>
              <a:rPr lang="en-US" sz="1400" dirty="0"/>
              <a:t>use numerical least squares fitting routines provided by common mathematics software packages</a:t>
            </a:r>
          </a:p>
          <a:p>
            <a:pPr marL="1206500" lvl="2">
              <a:spcBef>
                <a:spcPts val="475"/>
              </a:spcBef>
            </a:pPr>
            <a:r>
              <a:rPr lang="en-US" sz="1400" dirty="0"/>
              <a:t>they are written to minimize the sum of the squares of the errors in a single response variable </a:t>
            </a:r>
          </a:p>
          <a:p>
            <a:pPr marL="762000" lvl="1">
              <a:spcBef>
                <a:spcPts val="475"/>
              </a:spcBef>
            </a:pPr>
            <a:r>
              <a:rPr lang="en-US" sz="1400" dirty="0"/>
              <a:t>Instead, you will need to</a:t>
            </a:r>
          </a:p>
          <a:p>
            <a:pPr marL="1206500" lvl="2">
              <a:spcBef>
                <a:spcPts val="475"/>
              </a:spcBef>
            </a:pPr>
            <a:r>
              <a:rPr lang="en-US" sz="1400" dirty="0"/>
              <a:t>decide what objective function is an appropriate replacement for the sum of the squares of the errors and provide code to calculate it, given the experimental and model-predicted responses</a:t>
            </a:r>
          </a:p>
          <a:p>
            <a:pPr marL="1206500" lvl="2">
              <a:spcBef>
                <a:spcPts val="475"/>
              </a:spcBef>
            </a:pPr>
            <a:r>
              <a:rPr lang="en-US" sz="1400" dirty="0"/>
              <a:t>use a numerical minimization routine instead of a numerical least squares routine</a:t>
            </a:r>
          </a:p>
          <a:p>
            <a:pPr marL="1651000" lvl="3">
              <a:spcBef>
                <a:spcPts val="475"/>
              </a:spcBef>
            </a:pPr>
            <a:r>
              <a:rPr lang="en-US" sz="1400" dirty="0"/>
              <a:t>most mathematics software packages provide several</a:t>
            </a:r>
          </a:p>
          <a:p>
            <a:pPr marL="1206500" lvl="2">
              <a:spcBef>
                <a:spcPts val="475"/>
              </a:spcBef>
            </a:pPr>
            <a:r>
              <a:rPr lang="en-US" sz="1400" dirty="0"/>
              <a:t>calculate statistical quantities such as correlation coefficients and 95% confidence intervals yourself</a:t>
            </a:r>
          </a:p>
          <a:p>
            <a:pPr>
              <a:spcBef>
                <a:spcPts val="475"/>
              </a:spcBef>
            </a:pPr>
            <a:r>
              <a:rPr lang="en-US" sz="1900" dirty="0"/>
              <a:t>The solution of the model equations and calculation of the model-predicted response can be done numerically as described on the last slide.</a:t>
            </a:r>
          </a:p>
          <a:p>
            <a:pPr>
              <a:spcBef>
                <a:spcPts val="475"/>
              </a:spcBef>
            </a:pPr>
            <a:r>
              <a:rPr lang="en-US" sz="1900" dirty="0"/>
              <a:t>A simple sum of the squares of the errors of all responses is </a:t>
            </a:r>
            <a:r>
              <a:rPr lang="en-US" sz="1900" b="1" i="1" dirty="0"/>
              <a:t>almost never the appropriate objective</a:t>
            </a:r>
            <a:r>
              <a:rPr lang="en-US" sz="1900" dirty="0"/>
              <a:t> function to minimize when finding the best values for the parameters</a:t>
            </a:r>
          </a:p>
          <a:p>
            <a:pPr marL="762000" lvl="1">
              <a:spcBef>
                <a:spcPts val="475"/>
              </a:spcBef>
            </a:pPr>
            <a:endParaRPr lang="en-US" sz="1400" dirty="0"/>
          </a:p>
          <a:p>
            <a:pPr marL="762000" lvl="1">
              <a:spcBef>
                <a:spcPts val="475"/>
              </a:spcBef>
            </a:pPr>
            <a:r>
              <a:rPr lang="en-US" sz="1400" dirty="0" err="1"/>
              <a:t>i</a:t>
            </a:r>
            <a:r>
              <a:rPr lang="en-US" sz="1400" dirty="0"/>
              <a:t>. e. do not use</a:t>
            </a:r>
          </a:p>
          <a:p>
            <a:pPr marL="762000" lvl="1">
              <a:spcBef>
                <a:spcPts val="475"/>
              </a:spcBef>
            </a:pPr>
            <a:endParaRPr lang="en-US" sz="1400" dirty="0"/>
          </a:p>
          <a:p>
            <a:pPr marL="762000" lvl="1">
              <a:spcBef>
                <a:spcPts val="475"/>
              </a:spcBef>
            </a:pPr>
            <a:endParaRPr lang="en-US" sz="1400" dirty="0"/>
          </a:p>
          <a:p>
            <a:pPr>
              <a:spcBef>
                <a:spcPts val="475"/>
              </a:spcBef>
            </a:pPr>
            <a:r>
              <a:rPr lang="en-US" sz="1900" dirty="0"/>
              <a:t>If every response has been measured in every experiment (dense response matrix) and the errors can be assumed to be Normally distributed, minimize this determinant</a:t>
            </a:r>
          </a:p>
        </p:txBody>
      </p:sp>
      <p:pic>
        <p:nvPicPr>
          <p:cNvPr id="163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43300" y="5270500"/>
            <a:ext cx="5097463"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500" y="7119938"/>
            <a:ext cx="3670300" cy="2189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638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32700" y="7950200"/>
            <a:ext cx="2286000"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ph type="title"/>
          </p:nvPr>
        </p:nvSpPr>
        <p:spPr>
          <a:ln/>
        </p:spPr>
        <p:txBody>
          <a:bodyPr/>
          <a:lstStyle/>
          <a:p>
            <a:r>
              <a:rPr lang="en-US"/>
              <a:t>Recall Example 15.2</a:t>
            </a:r>
          </a:p>
        </p:txBody>
      </p:sp>
      <p:sp>
        <p:nvSpPr>
          <p:cNvPr id="18434" name="Rectangle 2"/>
          <p:cNvSpPr>
            <a:spLocks noChangeArrowheads="1"/>
          </p:cNvSpPr>
          <p:nvPr>
            <p:ph type="body" idx="1"/>
          </p:nvPr>
        </p:nvSpPr>
        <p:spPr>
          <a:ln/>
        </p:spPr>
        <p:txBody>
          <a:bodyPr/>
          <a:lstStyle/>
          <a:p>
            <a:pPr>
              <a:tabLst>
                <a:tab pos="4400550" algn="r"/>
              </a:tabLst>
            </a:pPr>
            <a:r>
              <a:rPr lang="en-US" dirty="0"/>
              <a:t>Reaction (1) was studied at 600 K in a constant volume batch reactor. The initial charge to the reactor consisted of 150 </a:t>
            </a:r>
            <a:r>
              <a:rPr lang="en-US" dirty="0" err="1"/>
              <a:t>Torr</a:t>
            </a:r>
            <a:r>
              <a:rPr lang="en-US" dirty="0"/>
              <a:t> of A and 450 </a:t>
            </a:r>
            <a:r>
              <a:rPr lang="en-US" dirty="0" err="1"/>
              <a:t>Torr</a:t>
            </a:r>
            <a:r>
              <a:rPr lang="en-US" dirty="0"/>
              <a:t> of B. A spectrophotometer was used to record a signal from which the fractional conversion of A could be recorded versus time. Use the data given in the table at the right to test the validity of the rate expression, </a:t>
            </a:r>
            <a:r>
              <a:rPr lang="en-US" i="1" dirty="0" smtClean="0"/>
              <a:t>r</a:t>
            </a:r>
            <a:r>
              <a:rPr lang="en-US" dirty="0" smtClean="0"/>
              <a:t> </a:t>
            </a:r>
            <a:r>
              <a:rPr lang="en-US" dirty="0"/>
              <a:t>= </a:t>
            </a:r>
            <a:r>
              <a:rPr lang="en-US" i="1" dirty="0"/>
              <a:t>k</a:t>
            </a:r>
            <a:r>
              <a:rPr lang="en-US" dirty="0">
                <a:cs typeface="Apple Symbols" charset="0"/>
              </a:rPr>
              <a:t>⋅[A]⋅[B], and find the </a:t>
            </a:r>
            <a:r>
              <a:rPr lang="en-US" dirty="0" smtClean="0">
                <a:latin typeface="Arial"/>
                <a:cs typeface="Apple Symbols" charset="0"/>
              </a:rPr>
              <a:t>“</a:t>
            </a:r>
            <a:r>
              <a:rPr lang="en-US" dirty="0" smtClean="0">
                <a:cs typeface="Apple Symbols" charset="0"/>
              </a:rPr>
              <a:t>best</a:t>
            </a:r>
            <a:r>
              <a:rPr lang="en-US" dirty="0" smtClean="0">
                <a:latin typeface="Arial"/>
                <a:cs typeface="Apple Symbols" charset="0"/>
              </a:rPr>
              <a:t>”</a:t>
            </a:r>
            <a:r>
              <a:rPr lang="en-US" dirty="0" smtClean="0">
                <a:cs typeface="Apple Symbols" charset="0"/>
              </a:rPr>
              <a:t> </a:t>
            </a:r>
            <a:r>
              <a:rPr lang="en-US" dirty="0">
                <a:cs typeface="Apple Symbols" charset="0"/>
              </a:rPr>
              <a:t>value for </a:t>
            </a:r>
            <a:r>
              <a:rPr lang="en-US" i="1" dirty="0"/>
              <a:t>k</a:t>
            </a:r>
            <a:r>
              <a:rPr lang="en-US" dirty="0"/>
              <a:t>. Use the integral method of data analysis.</a:t>
            </a:r>
          </a:p>
          <a:p>
            <a:pPr>
              <a:tabLst>
                <a:tab pos="4400550" algn="r"/>
              </a:tabLst>
            </a:pPr>
            <a:endParaRPr lang="en-US" dirty="0"/>
          </a:p>
          <a:p>
            <a:pPr>
              <a:tabLst>
                <a:tab pos="4400550" algn="r"/>
              </a:tabLst>
            </a:pPr>
            <a:endParaRPr lang="en-US" dirty="0"/>
          </a:p>
          <a:p>
            <a:pPr>
              <a:spcBef>
                <a:spcPts val="2400"/>
              </a:spcBef>
              <a:tabLst>
                <a:tab pos="4400550" algn="r"/>
              </a:tabLst>
            </a:pPr>
            <a:r>
              <a:rPr lang="en-US" dirty="0">
                <a:cs typeface="Lucida Grande" charset="0"/>
              </a:rPr>
              <a:t>A + B → Z</a:t>
            </a:r>
            <a:r>
              <a:rPr lang="en-US" dirty="0"/>
              <a:t>	(1)</a:t>
            </a:r>
          </a:p>
        </p:txBody>
      </p:sp>
      <p:pic>
        <p:nvPicPr>
          <p:cNvPr id="1843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0" y="6311900"/>
            <a:ext cx="4089400"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graphicFrame>
        <p:nvGraphicFramePr>
          <p:cNvPr id="18436" name="Group 4"/>
          <p:cNvGraphicFramePr>
            <a:graphicFrameLocks noGrp="1"/>
          </p:cNvGraphicFramePr>
          <p:nvPr/>
        </p:nvGraphicFramePr>
        <p:xfrm>
          <a:off x="7772400" y="1981200"/>
          <a:ext cx="3924300" cy="6529392"/>
        </p:xfrm>
        <a:graphic>
          <a:graphicData uri="http://schemas.openxmlformats.org/drawingml/2006/table">
            <a:tbl>
              <a:tblPr/>
              <a:tblGrid>
                <a:gridCol w="1839913"/>
                <a:gridCol w="2084387"/>
              </a:tblGrid>
              <a:tr h="1057275">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time</a:t>
                      </a:r>
                      <a:b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(h)</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fractional conversion</a:t>
                      </a:r>
                      <a:b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20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of A</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cap="flat" cmpd="sng" algn="ctr">
                      <a:solidFill>
                        <a:srgbClr val="000000"/>
                      </a:solidFill>
                      <a:prstDash val="solid"/>
                      <a:round/>
                      <a:headEnd type="none" w="med" len="med"/>
                      <a:tailEnd type="none" w="med" len="med"/>
                    </a:lnB>
                    <a:lnTlToBr>
                      <a:noFill/>
                    </a:lnTlToBr>
                    <a:lnBlToTr>
                      <a:noFill/>
                    </a:lnBlToTr>
                    <a:solidFill>
                      <a:srgbClr val="CCCCCC"/>
                    </a:solid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23.1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0.17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w="3175" cap="flat" cmpd="sng" algn="ctr">
                      <a:solidFill>
                        <a:srgbClr val="000000"/>
                      </a:solidFill>
                      <a:prstDash val="solid"/>
                      <a:round/>
                      <a:headEnd type="none" w="med" len="med"/>
                      <a:tailEnd type="none" w="med" len="med"/>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33.3</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0.22</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58.2</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0.34</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69.7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90.7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0.49</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127.7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0.58</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192.1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240.6</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0.77</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cap="flat">
                      <a:noFill/>
                    </a:lnB>
                    <a:lnTlToBr>
                      <a:noFill/>
                    </a:lnTlToBr>
                    <a:lnBlToTr>
                      <a:noFill/>
                    </a:lnBlToTr>
                    <a:noFill/>
                  </a:tcPr>
                </a:tc>
              </a:tr>
              <a:tr h="608013">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281.1</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w="31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2000" b="0" i="0" u="none" strike="noStrike" cap="none" normalizeH="0" baseline="0">
                          <a:ln>
                            <a:noFill/>
                          </a:ln>
                          <a:solidFill>
                            <a:schemeClr val="tx1"/>
                          </a:solidFill>
                          <a:effectLst/>
                          <a:latin typeface="Arial" charset="0"/>
                          <a:ea typeface="Heiti SC Light" charset="0"/>
                          <a:cs typeface="Arial" charset="0"/>
                          <a:sym typeface="Arial" charset="0"/>
                        </a:rPr>
                        <a:t>0.83</a:t>
                      </a:r>
                    </a:p>
                  </a:txBody>
                  <a:tcPr marL="0" marR="0" marT="0" marB="0" anchor="ctr" horzOverflow="overflow">
                    <a:lnL w="3175" cap="flat" cmpd="sng" algn="ctr">
                      <a:solidFill>
                        <a:srgbClr val="000000"/>
                      </a:solidFill>
                      <a:prstDash val="solid"/>
                      <a:round/>
                      <a:headEnd type="none" w="med" len="med"/>
                      <a:tailEnd type="none" w="med" len="med"/>
                    </a:lnL>
                    <a:lnR w="3175" cap="flat" cmpd="sng" algn="ctr">
                      <a:solidFill>
                        <a:srgbClr val="000000"/>
                      </a:solidFill>
                      <a:prstDash val="solid"/>
                      <a:round/>
                      <a:headEnd type="none" w="med" len="med"/>
                      <a:tailEnd type="none" w="med" len="med"/>
                    </a:lnR>
                    <a:lnT cap="flat">
                      <a:noFill/>
                    </a:lnT>
                    <a:lnB w="31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ph type="title"/>
          </p:nvPr>
        </p:nvSpPr>
        <p:spPr>
          <a:ln/>
        </p:spPr>
        <p:txBody>
          <a:bodyPr/>
          <a:lstStyle/>
          <a:p>
            <a:r>
              <a:rPr lang="en-US"/>
              <a:t>Solution Using Linear Least Squares</a:t>
            </a:r>
          </a:p>
        </p:txBody>
      </p:sp>
      <p:sp>
        <p:nvSpPr>
          <p:cNvPr id="19458" name="Rectangle 2"/>
          <p:cNvSpPr>
            <a:spLocks noChangeArrowheads="1"/>
          </p:cNvSpPr>
          <p:nvPr>
            <p:ph type="body" idx="1"/>
          </p:nvPr>
        </p:nvSpPr>
        <p:spPr>
          <a:ln/>
        </p:spPr>
        <p:txBody>
          <a:bodyPr/>
          <a:lstStyle/>
          <a:p>
            <a:r>
              <a:rPr lang="en-US"/>
              <a:t>Design equation:</a:t>
            </a:r>
          </a:p>
          <a:p>
            <a:pPr>
              <a:spcBef>
                <a:spcPts val="2200"/>
              </a:spcBef>
            </a:pPr>
            <a:r>
              <a:rPr lang="en-US"/>
              <a:t>Substitute for </a:t>
            </a:r>
            <a:r>
              <a:rPr lang="en-US" i="1"/>
              <a:t>C</a:t>
            </a:r>
            <a:r>
              <a:rPr lang="en-US" i="1" baseline="-6000"/>
              <a:t>A</a:t>
            </a:r>
            <a:r>
              <a:rPr lang="en-US"/>
              <a:t> and </a:t>
            </a:r>
            <a:r>
              <a:rPr lang="en-US" i="1"/>
              <a:t>C</a:t>
            </a:r>
            <a:r>
              <a:rPr lang="en-US" i="1" baseline="-6000"/>
              <a:t>B</a:t>
            </a:r>
            <a:r>
              <a:rPr lang="en-US"/>
              <a:t>:</a:t>
            </a:r>
          </a:p>
          <a:p>
            <a:pPr>
              <a:spcBef>
                <a:spcPts val="4000"/>
              </a:spcBef>
            </a:pPr>
            <a:r>
              <a:rPr lang="en-US"/>
              <a:t>Separate the variables:</a:t>
            </a:r>
          </a:p>
          <a:p>
            <a:pPr>
              <a:spcBef>
                <a:spcPts val="5700"/>
              </a:spcBef>
            </a:pPr>
            <a:r>
              <a:rPr lang="en-US"/>
              <a:t>Integrate:</a:t>
            </a:r>
          </a:p>
          <a:p>
            <a:pPr>
              <a:spcBef>
                <a:spcPts val="6300"/>
              </a:spcBef>
            </a:pPr>
            <a:r>
              <a:rPr lang="en-US"/>
              <a:t>Linearize; Calculate </a:t>
            </a:r>
            <a:r>
              <a:rPr lang="en-US" i="1"/>
              <a:t>x</a:t>
            </a:r>
            <a:r>
              <a:rPr lang="en-US"/>
              <a:t> and </a:t>
            </a:r>
            <a:r>
              <a:rPr lang="en-US" i="1"/>
              <a:t>y</a:t>
            </a:r>
            <a:r>
              <a:rPr lang="en-US"/>
              <a:t>:</a:t>
            </a:r>
          </a:p>
          <a:p>
            <a:pPr>
              <a:spcBef>
                <a:spcPts val="4100"/>
              </a:spcBef>
            </a:pPr>
            <a:r>
              <a:rPr lang="en-US"/>
              <a:t>Fit using linear least squares</a:t>
            </a:r>
          </a:p>
          <a:p>
            <a:r>
              <a:rPr lang="en-US"/>
              <a:t>Additional relationships used along the way (given </a:t>
            </a:r>
            <a:r>
              <a:rPr lang="en-US" i="1"/>
              <a:t>f</a:t>
            </a:r>
            <a:r>
              <a:rPr lang="en-US" i="1" baseline="-6000"/>
              <a:t>A</a:t>
            </a:r>
            <a:r>
              <a:rPr lang="en-US"/>
              <a:t> &amp; </a:t>
            </a:r>
            <a:r>
              <a:rPr lang="en-US" i="1"/>
              <a:t>t</a:t>
            </a:r>
            <a:r>
              <a:rPr lang="en-US"/>
              <a:t>):</a:t>
            </a:r>
          </a:p>
        </p:txBody>
      </p:sp>
      <p:pic>
        <p:nvPicPr>
          <p:cNvPr id="1945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7800" y="1460500"/>
            <a:ext cx="215265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6200" y="2019300"/>
            <a:ext cx="4146550"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1400" y="2895600"/>
            <a:ext cx="3667125" cy="106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2"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0700" y="3911600"/>
            <a:ext cx="462438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3"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37200" y="5054600"/>
            <a:ext cx="4305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4"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01300" y="5207000"/>
            <a:ext cx="9302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5"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7162800"/>
            <a:ext cx="1143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6"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38500" y="7162800"/>
            <a:ext cx="11430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7"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43500" y="7124700"/>
            <a:ext cx="6219825"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8"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11800" y="8216900"/>
            <a:ext cx="1328738"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69"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89300" y="8216900"/>
            <a:ext cx="1328738"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947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29500" y="8394700"/>
            <a:ext cx="201930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Activity 16.1</a:t>
            </a:r>
            <a:br>
              <a:rPr lang="en-US"/>
            </a:br>
            <a:r>
              <a:rPr lang="en-US"/>
              <a:t>Solve Example 15.2 Numerically</a:t>
            </a:r>
          </a:p>
        </p:txBody>
      </p:sp>
      <p:sp>
        <p:nvSpPr>
          <p:cNvPr id="20482" name="Rectangle 2"/>
          <p:cNvSpPr>
            <a:spLocks noChangeArrowheads="1"/>
          </p:cNvSpPr>
          <p:nvPr>
            <p:ph type="body" idx="1"/>
          </p:nvPr>
        </p:nvSpPr>
        <p:spPr>
          <a:ln/>
        </p:spPr>
        <p:txBody>
          <a:bodyPr/>
          <a:lstStyle/>
          <a:p>
            <a:r>
              <a:rPr lang="en-US"/>
              <a:t>Write mole balances for A, B and Z (to be solved numerically)</a:t>
            </a:r>
          </a:p>
          <a:p>
            <a:pPr marL="762000" lvl="1"/>
            <a:r>
              <a:rPr lang="en-US"/>
              <a:t>What must be provided to the software used to solve the set of ODEs?</a:t>
            </a:r>
          </a:p>
          <a:p>
            <a:pPr marL="1206500" lvl="2"/>
            <a:r>
              <a:rPr lang="en-US"/>
              <a:t>For the code, what quantities will be known and what equations will used?</a:t>
            </a:r>
          </a:p>
          <a:p>
            <a:r>
              <a:rPr lang="en-US"/>
              <a:t>Fit the model to the data using numerical least squares</a:t>
            </a:r>
          </a:p>
          <a:p>
            <a:pPr marL="762000" lvl="1"/>
            <a:r>
              <a:rPr lang="en-US"/>
              <a:t>What must be provided to the software used to perform the numerical least squares?</a:t>
            </a:r>
          </a:p>
          <a:p>
            <a:pPr marL="1206500" lvl="2"/>
            <a:r>
              <a:rPr lang="en-US"/>
              <a:t>For the code, what quantities will be known and what equations will used?</a:t>
            </a:r>
          </a:p>
          <a:p>
            <a:r>
              <a:rPr lang="en-US"/>
              <a:t>What is the result?</a:t>
            </a:r>
          </a:p>
        </p:txBody>
      </p:sp>
    </p:spTree>
  </p:cSld>
  <p:clrMapOvr>
    <a:masterClrMapping/>
  </p:clrMapOvr>
  <p:transition xmlns:p14="http://schemas.microsoft.com/office/powerpoint/2010/mai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ph type="title"/>
          </p:nvPr>
        </p:nvSpPr>
        <p:spPr>
          <a:ln/>
        </p:spPr>
        <p:txBody>
          <a:bodyPr/>
          <a:lstStyle/>
          <a:p>
            <a:r>
              <a:rPr lang="en-US"/>
              <a:t>Activity 16.2</a:t>
            </a:r>
          </a:p>
        </p:txBody>
      </p:sp>
      <p:sp>
        <p:nvSpPr>
          <p:cNvPr id="26626" name="Rectangle 2"/>
          <p:cNvSpPr>
            <a:spLocks noChangeArrowheads="1"/>
          </p:cNvSpPr>
          <p:nvPr>
            <p:ph type="body" idx="1"/>
          </p:nvPr>
        </p:nvSpPr>
        <p:spPr>
          <a:ln/>
        </p:spPr>
        <p:txBody>
          <a:bodyPr/>
          <a:lstStyle/>
          <a:p>
            <a:pPr marL="0" indent="0">
              <a:buNone/>
              <a:tabLst>
                <a:tab pos="4791075" algn="r"/>
              </a:tabLst>
            </a:pPr>
            <a:r>
              <a:rPr lang="en-US" sz="2200" dirty="0"/>
              <a:t>A new enzyme has been found for the dehydration reaction given in equation (1). A series of experiments were performed using a CSTR operating at steady-state and isothermally. The inlet flow rate was fixed at 5 mL per min and the reactor fluid volume was constant at 50 mL in all experiments. The inlet concentration of substrate, S, was changed for each experiment and the data given in the table to the right for the product, P, concentration were recorded.  Determine whether </a:t>
            </a:r>
            <a:r>
              <a:rPr lang="en-US" sz="2200" dirty="0" err="1"/>
              <a:t>Michaelis-Menten</a:t>
            </a:r>
            <a:r>
              <a:rPr lang="en-US" sz="2200" dirty="0"/>
              <a:t> kinetics adequately describe the rate of reaction by determining the best values for the two kinetic parameters in the </a:t>
            </a:r>
            <a:r>
              <a:rPr lang="en-US" sz="2200" dirty="0" err="1"/>
              <a:t>Michaelis-Menten</a:t>
            </a:r>
            <a:r>
              <a:rPr lang="en-US" sz="2200" dirty="0"/>
              <a:t> rate equation.</a:t>
            </a:r>
          </a:p>
          <a:p>
            <a:pPr>
              <a:tabLst>
                <a:tab pos="4791075" algn="r"/>
              </a:tabLst>
            </a:pPr>
            <a:endParaRPr lang="en-US" sz="2200" dirty="0"/>
          </a:p>
          <a:p>
            <a:pPr>
              <a:tabLst>
                <a:tab pos="4791075" algn="r"/>
              </a:tabLst>
            </a:pPr>
            <a:endParaRPr lang="en-US" sz="2200" dirty="0"/>
          </a:p>
          <a:p>
            <a:pPr marL="0" indent="0">
              <a:buNone/>
              <a:tabLst>
                <a:tab pos="4791075" algn="r"/>
              </a:tabLst>
            </a:pPr>
            <a:r>
              <a:rPr lang="en-US" sz="2200" dirty="0">
                <a:cs typeface="Lucida Grande" charset="0"/>
              </a:rPr>
              <a:t>S → P + H</a:t>
            </a:r>
            <a:r>
              <a:rPr lang="en-US" sz="2200" baseline="-6000" dirty="0"/>
              <a:t>2</a:t>
            </a:r>
            <a:r>
              <a:rPr lang="en-US" sz="2200" dirty="0"/>
              <a:t>O	(1)</a:t>
            </a:r>
          </a:p>
        </p:txBody>
      </p:sp>
      <p:graphicFrame>
        <p:nvGraphicFramePr>
          <p:cNvPr id="26627" name="Group 3"/>
          <p:cNvGraphicFramePr>
            <a:graphicFrameLocks noGrp="1"/>
          </p:cNvGraphicFramePr>
          <p:nvPr/>
        </p:nvGraphicFramePr>
        <p:xfrm>
          <a:off x="7505700" y="2374900"/>
          <a:ext cx="4027488" cy="5280030"/>
        </p:xfrm>
        <a:graphic>
          <a:graphicData uri="http://schemas.openxmlformats.org/drawingml/2006/table">
            <a:tbl>
              <a:tblPr/>
              <a:tblGrid>
                <a:gridCol w="2014538"/>
                <a:gridCol w="2012950"/>
              </a:tblGrid>
              <a:tr h="946150">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Inlet</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S Concentration</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(mmol/L)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Outlet</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P Concentration</a:t>
                      </a:r>
                      <a:b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br>
                      <a:r>
                        <a:rPr kumimoji="0" lang="en-US" sz="1800" b="0" i="0" u="none" strike="noStrike" cap="none" normalizeH="0" baseline="0">
                          <a:ln>
                            <a:noFill/>
                          </a:ln>
                          <a:solidFill>
                            <a:schemeClr val="tx1"/>
                          </a:solidFill>
                          <a:effectLst/>
                          <a:latin typeface="Arial Bold Italic" charset="0"/>
                          <a:ea typeface="Heiti SC Light" charset="0"/>
                          <a:cs typeface="Arial Bold Italic" charset="0"/>
                          <a:sym typeface="Arial Bold Italic" charset="0"/>
                        </a:rPr>
                        <a:t>(mmol/L)</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CCCCCC"/>
                    </a:solid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12.6</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1.01</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11.2</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0.98</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9.0</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0.92</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8.1</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0.90</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6.3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0.83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5.6</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0.79</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4.3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0.71</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3.6</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0.65</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2.3</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0.52</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3388">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1.0</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rgbClr val="000000"/>
                        </a:buClr>
                        <a:buSzPct val="171000"/>
                        <a:buFont typeface="Helvetica" charset="0"/>
                        <a:buNone/>
                        <a:tabLst/>
                      </a:pPr>
                      <a:r>
                        <a:rPr kumimoji="0" lang="en-US" sz="1800" b="0" i="0" u="none" strike="noStrike" cap="none" normalizeH="0" baseline="0">
                          <a:ln>
                            <a:noFill/>
                          </a:ln>
                          <a:solidFill>
                            <a:schemeClr val="tx1"/>
                          </a:solidFill>
                          <a:effectLst/>
                          <a:latin typeface="Arial" charset="0"/>
                          <a:ea typeface="Heiti SC Light" charset="0"/>
                          <a:cs typeface="Arial" charset="0"/>
                          <a:sym typeface="Arial" charset="0"/>
                        </a:rPr>
                        <a:t>0.29</a:t>
                      </a:r>
                    </a:p>
                  </a:txBody>
                  <a:tcPr marL="0" marR="0" marT="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amp; Bullets - Left">
  <a:themeElements>
    <a:clrScheme name="">
      <a:dk1>
        <a:srgbClr val="000000"/>
      </a:dk1>
      <a:lt1>
        <a:srgbClr val="FFFFFF"/>
      </a:lt1>
      <a:dk2>
        <a:srgbClr val="000000"/>
      </a:dk2>
      <a:lt2>
        <a:srgbClr val="000000"/>
      </a:lt2>
      <a:accent1>
        <a:srgbClr val="FFFFFF"/>
      </a:accent1>
      <a:accent2>
        <a:srgbClr val="333399"/>
      </a:accent2>
      <a:accent3>
        <a:srgbClr val="FFFFFF"/>
      </a:accent3>
      <a:accent4>
        <a:srgbClr val="000000"/>
      </a:accent4>
      <a:accent5>
        <a:srgbClr val="FFFFF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TotalTime>
  <Pages>0</Pages>
  <Words>1238</Words>
  <Characters>0</Characters>
  <Application>Microsoft Macintosh PowerPoint</Application>
  <PresentationFormat>Custom</PresentationFormat>
  <Lines>0</Lines>
  <Paragraphs>150</Paragraphs>
  <Slides>11</Slides>
  <Notes>0</Notes>
  <HiddenSlides>0</HiddenSlides>
  <MMClips>0</MMClips>
  <ScaleCrop>false</ScaleCrop>
  <HeadingPairs>
    <vt:vector size="6" baseType="variant">
      <vt:variant>
        <vt:lpstr>Fonts Used</vt:lpstr>
      </vt:variant>
      <vt:variant>
        <vt:i4>8</vt:i4>
      </vt:variant>
      <vt:variant>
        <vt:lpstr>Theme</vt:lpstr>
      </vt:variant>
      <vt:variant>
        <vt:i4>12</vt:i4>
      </vt:variant>
      <vt:variant>
        <vt:lpstr>Slide Titles</vt:lpstr>
      </vt:variant>
      <vt:variant>
        <vt:i4>11</vt:i4>
      </vt:variant>
    </vt:vector>
  </HeadingPairs>
  <TitlesOfParts>
    <vt:vector size="31" baseType="lpstr">
      <vt:lpstr>Helvetica</vt:lpstr>
      <vt:lpstr>Heiti SC Light</vt:lpstr>
      <vt:lpstr>Heiti SC Medium</vt:lpstr>
      <vt:lpstr>Lucida Grande</vt:lpstr>
      <vt:lpstr>Gill Sans</vt:lpstr>
      <vt:lpstr>Arial Bold Italic</vt:lpstr>
      <vt:lpstr>Arial</vt:lpstr>
      <vt:lpstr>Apple Symbols</vt:lpstr>
      <vt:lpstr>Title &amp; Subtitle</vt:lpstr>
      <vt:lpstr>Title &amp; Bullets</vt:lpstr>
      <vt:lpstr>Title &amp; Bullets</vt:lpstr>
      <vt:lpstr>Title - Top</vt:lpstr>
      <vt:lpstr>Title &amp; Bullets - Left</vt:lpstr>
      <vt:lpstr>Photo - Horizontal</vt:lpstr>
      <vt:lpstr>Blank</vt:lpstr>
      <vt:lpstr>Photo - Vertical</vt:lpstr>
      <vt:lpstr>Title &amp; Bullets - 2 Column</vt:lpstr>
      <vt:lpstr>Title &amp; Bullets - Right</vt:lpstr>
      <vt:lpstr>Title, Bullets &amp; Photo</vt:lpstr>
      <vt:lpstr>Bullets</vt:lpstr>
      <vt:lpstr>A First Course on Kinetics and Reaction Engineering</vt:lpstr>
      <vt:lpstr>Where We’re Going</vt:lpstr>
      <vt:lpstr>Numerical Least Squares</vt:lpstr>
      <vt:lpstr>Analyzing Multiple Response Data</vt:lpstr>
      <vt:lpstr>Questions?</vt:lpstr>
      <vt:lpstr>Recall Example 15.2</vt:lpstr>
      <vt:lpstr>Solution Using Linear Least Squares</vt:lpstr>
      <vt:lpstr>Activity 16.1 Solve Example 15.2 Numerically</vt:lpstr>
      <vt:lpstr>Activity 16.2</vt:lpstr>
      <vt:lpstr>Activity 16.2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3</cp:revision>
  <dcterms:modified xsi:type="dcterms:W3CDTF">2014-06-04T00:41:15Z</dcterms:modified>
</cp:coreProperties>
</file>