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theme/theme1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notesMasterIdLst>
    <p:notesMasterId r:id="rId25"/>
  </p:notesMasterIdLst>
  <p:sldIdLst>
    <p:sldId id="256" r:id="rId12"/>
    <p:sldId id="265" r:id="rId13"/>
    <p:sldId id="264" r:id="rId14"/>
    <p:sldId id="266" r:id="rId15"/>
    <p:sldId id="271" r:id="rId16"/>
    <p:sldId id="257" r:id="rId17"/>
    <p:sldId id="258" r:id="rId18"/>
    <p:sldId id="259" r:id="rId19"/>
    <p:sldId id="260" r:id="rId20"/>
    <p:sldId id="261" r:id="rId21"/>
    <p:sldId id="262" r:id="rId22"/>
    <p:sldId id="263" r:id="rId23"/>
    <p:sldId id="267" r:id="rId24"/>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768" y="-128"/>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slide" Target="slides/slide11.xml"/><Relationship Id="rId23" Type="http://schemas.openxmlformats.org/officeDocument/2006/relationships/slide" Target="slides/slide12.xml"/><Relationship Id="rId24" Type="http://schemas.openxmlformats.org/officeDocument/2006/relationships/slide" Target="slides/slide13.xml"/><Relationship Id="rId25" Type="http://schemas.openxmlformats.org/officeDocument/2006/relationships/notesMaster" Target="notesMasters/notes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5" name="Rectangle 1"/>
          <p:cNvSpPr>
            <a:spLocks noRot="1" noChangeArrowheads="1" noTextEdit="1"/>
          </p:cNvSpPr>
          <p:nvPr>
            <p:ph type="sldImg"/>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1506" name="Rectangle 2"/>
          <p:cNvSpPr>
            <a:spLocks noGrp="1" noChangeArrowheads="1"/>
          </p:cNvSpPr>
          <p:nvPr>
            <p:ph type="body" sz="quarter" idx="1"/>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73998705"/>
      </p:ext>
    </p:extLst>
  </p:cSld>
  <p:clrMap bg1="lt1" tx1="dk1" bg2="lt2" tx2="dk2" accent1="accent1" accent2="accent2" accent3="accent3" accent4="accent4" accent5="accent5" accent6="accent6" hlink="hlink" folHlink="folHlink"/>
  <p:notesStyle>
    <a:lvl1pPr algn="l" rtl="0" fontAlgn="base">
      <a:spcBef>
        <a:spcPct val="0"/>
      </a:spcBef>
      <a:spcAft>
        <a:spcPct val="0"/>
      </a:spcAft>
      <a:defRPr sz="1200" kern="1200">
        <a:solidFill>
          <a:schemeClr val="tx1"/>
        </a:solidFill>
        <a:latin typeface="Helvetica" charset="0"/>
        <a:ea typeface="ＭＳ Ｐゴシック" charset="0"/>
        <a:cs typeface="+mn-cs"/>
      </a:defRPr>
    </a:lvl1pPr>
    <a:lvl2pPr marL="457200" algn="l" rtl="0" fontAlgn="base">
      <a:spcBef>
        <a:spcPct val="0"/>
      </a:spcBef>
      <a:spcAft>
        <a:spcPct val="0"/>
      </a:spcAft>
      <a:defRPr sz="1200" kern="1200">
        <a:solidFill>
          <a:schemeClr val="tx1"/>
        </a:solidFill>
        <a:latin typeface="Helvetica" charset="0"/>
        <a:ea typeface="ＭＳ Ｐゴシック" charset="0"/>
        <a:cs typeface="+mn-cs"/>
      </a:defRPr>
    </a:lvl2pPr>
    <a:lvl3pPr marL="914400" algn="l" rtl="0" fontAlgn="base">
      <a:spcBef>
        <a:spcPct val="0"/>
      </a:spcBef>
      <a:spcAft>
        <a:spcPct val="0"/>
      </a:spcAft>
      <a:defRPr sz="1200" kern="1200">
        <a:solidFill>
          <a:schemeClr val="tx1"/>
        </a:solidFill>
        <a:latin typeface="Helvetica" charset="0"/>
        <a:ea typeface="ＭＳ Ｐゴシック" charset="0"/>
        <a:cs typeface="+mn-cs"/>
      </a:defRPr>
    </a:lvl3pPr>
    <a:lvl4pPr marL="1371600" algn="l" rtl="0" fontAlgn="base">
      <a:spcBef>
        <a:spcPct val="0"/>
      </a:spcBef>
      <a:spcAft>
        <a:spcPct val="0"/>
      </a:spcAft>
      <a:defRPr sz="1200" kern="1200">
        <a:solidFill>
          <a:schemeClr val="tx1"/>
        </a:solidFill>
        <a:latin typeface="Helvetica" charset="0"/>
        <a:ea typeface="ＭＳ Ｐゴシック" charset="0"/>
        <a:cs typeface="+mn-cs"/>
      </a:defRPr>
    </a:lvl4pPr>
    <a:lvl5pPr marL="1828800" algn="l" rtl="0" fontAlgn="base">
      <a:spcBef>
        <a:spcPct val="0"/>
      </a:spcBef>
      <a:spcAft>
        <a:spcPct val="0"/>
      </a:spcAft>
      <a:defRPr sz="1200" kern="1200">
        <a:solidFill>
          <a:schemeClr val="tx1"/>
        </a:solidFill>
        <a:latin typeface="Helvetica"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2530" name="Rectangle 2"/>
          <p:cNvSpPr>
            <a:spLocks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txBody>
          <a:bodyPr/>
          <a:lstStyle/>
          <a:p>
            <a:r>
              <a:rPr lang="en-US" sz="1600">
                <a:cs typeface="Helvetica" charset="0"/>
                <a:sym typeface="Helvetica" charset="0"/>
              </a:rPr>
              <a:t>three groups at board solving; three groups in seats solving, seats check answer of board, go over solutions.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47196496"/>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84342620"/>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811548597"/>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94793211"/>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663647712"/>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6743644"/>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74120076"/>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217493971"/>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5067776"/>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01319724"/>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95287319"/>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80460884"/>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22953557"/>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59767436"/>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807632373"/>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36339471"/>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82088291"/>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1957220"/>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36878806"/>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07140019"/>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3594663"/>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46474288"/>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50076533"/>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22171755"/>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9017027"/>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49465176"/>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86609344"/>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52191115"/>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35464197"/>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73340901"/>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492854782"/>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9355412"/>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05505016"/>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34084278"/>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39076968"/>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6664872"/>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11935892"/>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68410925"/>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33771701"/>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36537193"/>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49461837"/>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08034265"/>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32516050"/>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5937275"/>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35465922"/>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8687180"/>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05624214"/>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6676497"/>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09950081"/>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45486632"/>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31481850"/>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73778050"/>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8012735"/>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08417970"/>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78921113"/>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44502821"/>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3256152"/>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88458153"/>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77696237"/>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15223604"/>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75247081"/>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26574444"/>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36545604"/>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766570757"/>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30517777"/>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17434719"/>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87182270"/>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251267290"/>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371032"/>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86324783"/>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0626757"/>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7897631"/>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00694819"/>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84696093"/>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3172410"/>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643489554"/>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9069736"/>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38313534"/>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91070622"/>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888994263"/>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69565206"/>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9353900"/>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27551008"/>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27617071"/>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3907347"/>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936340166"/>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81503070"/>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3458143"/>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5514513"/>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42407919"/>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63156479"/>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4012626865"/>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3019194"/>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73636001"/>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22100144"/>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06339307"/>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67247314"/>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17636369"/>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07044189"/>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34179243"/>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46687459"/>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35821126"/>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1346847"/>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21372755"/>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4171166"/>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04651876"/>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44885035"/>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6681372"/>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24580285"/>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305396378"/>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54519306"/>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27696468"/>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993751826"/>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72839732"/>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02235907"/>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825659317"/>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4982078"/>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12808837"/>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55484971"/>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85480993"/>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16421973"/>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4098"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6146"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1" Type="http://schemas.openxmlformats.org/officeDocument/2006/relationships/image" Target="../media/image26.emf"/><Relationship Id="rId12" Type="http://schemas.openxmlformats.org/officeDocument/2006/relationships/image" Target="../media/image27.emf"/><Relationship Id="rId13" Type="http://schemas.openxmlformats.org/officeDocument/2006/relationships/image" Target="../media/image28.emf"/><Relationship Id="rId1" Type="http://schemas.openxmlformats.org/officeDocument/2006/relationships/slideLayout" Target="../slideLayouts/slideLayout13.xml"/><Relationship Id="rId2" Type="http://schemas.openxmlformats.org/officeDocument/2006/relationships/image" Target="../media/image17.emf"/><Relationship Id="rId3" Type="http://schemas.openxmlformats.org/officeDocument/2006/relationships/image" Target="../media/image18.emf"/><Relationship Id="rId4" Type="http://schemas.openxmlformats.org/officeDocument/2006/relationships/image" Target="../media/image19.emf"/><Relationship Id="rId5" Type="http://schemas.openxmlformats.org/officeDocument/2006/relationships/image" Target="../media/image20.emf"/><Relationship Id="rId6" Type="http://schemas.openxmlformats.org/officeDocument/2006/relationships/image" Target="../media/image21.emf"/><Relationship Id="rId7" Type="http://schemas.openxmlformats.org/officeDocument/2006/relationships/image" Target="../media/image22.emf"/><Relationship Id="rId8" Type="http://schemas.openxmlformats.org/officeDocument/2006/relationships/image" Target="../media/image23.emf"/><Relationship Id="rId9" Type="http://schemas.openxmlformats.org/officeDocument/2006/relationships/image" Target="../media/image24.emf"/><Relationship Id="rId10" Type="http://schemas.openxmlformats.org/officeDocument/2006/relationships/image" Target="../media/image25.emf"/></Relationships>
</file>

<file path=ppt/slides/_rels/slide11.xml.rels><?xml version="1.0" encoding="UTF-8" standalone="yes"?>
<Relationships xmlns="http://schemas.openxmlformats.org/package/2006/relationships"><Relationship Id="rId3" Type="http://schemas.openxmlformats.org/officeDocument/2006/relationships/image" Target="../media/image29.emf"/><Relationship Id="rId4" Type="http://schemas.openxmlformats.org/officeDocument/2006/relationships/image" Target="../media/image30.emf"/><Relationship Id="rId5" Type="http://schemas.openxmlformats.org/officeDocument/2006/relationships/image" Target="../media/image31.emf"/><Relationship Id="rId6" Type="http://schemas.openxmlformats.org/officeDocument/2006/relationships/image" Target="../media/image32.emf"/><Relationship Id="rId1" Type="http://schemas.openxmlformats.org/officeDocument/2006/relationships/slideLayout" Target="../slideLayouts/slideLayout46.xml"/><Relationship Id="rId2" Type="http://schemas.openxmlformats.org/officeDocument/2006/relationships/image" Target="../media/image26.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4" Type="http://schemas.openxmlformats.org/officeDocument/2006/relationships/image" Target="../media/image4.emf"/><Relationship Id="rId1" Type="http://schemas.openxmlformats.org/officeDocument/2006/relationships/slideLayout" Target="../slideLayouts/slideLayout13.xml"/><Relationship Id="rId2" Type="http://schemas.openxmlformats.org/officeDocument/2006/relationships/image" Target="../media/image2.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11" Type="http://schemas.openxmlformats.org/officeDocument/2006/relationships/image" Target="../media/image14.emf"/><Relationship Id="rId12" Type="http://schemas.openxmlformats.org/officeDocument/2006/relationships/image" Target="../media/image15.jpeg"/><Relationship Id="rId1" Type="http://schemas.openxmlformats.org/officeDocument/2006/relationships/slideLayout" Target="../slideLayouts/slideLayout35.xml"/><Relationship Id="rId2" Type="http://schemas.openxmlformats.org/officeDocument/2006/relationships/image" Target="../media/image5.emf"/><Relationship Id="rId3" Type="http://schemas.openxmlformats.org/officeDocument/2006/relationships/image" Target="../media/image6.emf"/><Relationship Id="rId4" Type="http://schemas.openxmlformats.org/officeDocument/2006/relationships/image" Target="../media/image7.emf"/><Relationship Id="rId5" Type="http://schemas.openxmlformats.org/officeDocument/2006/relationships/image" Target="../media/image8.emf"/><Relationship Id="rId6" Type="http://schemas.openxmlformats.org/officeDocument/2006/relationships/image" Target="../media/image9.emf"/><Relationship Id="rId7" Type="http://schemas.openxmlformats.org/officeDocument/2006/relationships/image" Target="../media/image10.emf"/><Relationship Id="rId8" Type="http://schemas.openxmlformats.org/officeDocument/2006/relationships/image" Target="../media/image11.emf"/><Relationship Id="rId9" Type="http://schemas.openxmlformats.org/officeDocument/2006/relationships/image" Target="../media/image12.emf"/><Relationship Id="rId10" Type="http://schemas.openxmlformats.org/officeDocument/2006/relationships/image" Target="../media/image13.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image" Target="../media/image16.jpeg"/><Relationship Id="rId3" Type="http://schemas.openxmlformats.org/officeDocument/2006/relationships/image" Target="../media/image15.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15</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ph type="title"/>
          </p:nvPr>
        </p:nvSpPr>
        <p:spPr>
          <a:ln/>
        </p:spPr>
        <p:txBody>
          <a:bodyPr/>
          <a:lstStyle/>
          <a:p>
            <a:r>
              <a:rPr lang="en-US"/>
              <a:t>Mole Balance Design Equation</a:t>
            </a:r>
          </a:p>
        </p:txBody>
      </p:sp>
      <p:sp>
        <p:nvSpPr>
          <p:cNvPr id="23554" name="Rectangle 2"/>
          <p:cNvSpPr>
            <a:spLocks noChangeArrowheads="1"/>
          </p:cNvSpPr>
          <p:nvPr>
            <p:ph type="body" idx="1"/>
          </p:nvPr>
        </p:nvSpPr>
        <p:spPr>
          <a:xfrm>
            <a:off x="1270000" y="977900"/>
            <a:ext cx="10464800" cy="7302500"/>
          </a:xfrm>
          <a:ln/>
        </p:spPr>
        <p:txBody>
          <a:bodyPr/>
          <a:lstStyle/>
          <a:p>
            <a:r>
              <a:rPr lang="en-US"/>
              <a:t>Mole balance on A: </a:t>
            </a:r>
          </a:p>
          <a:p>
            <a:pPr>
              <a:spcBef>
                <a:spcPts val="1800"/>
              </a:spcBef>
            </a:pPr>
            <a:r>
              <a:rPr lang="en-US"/>
              <a:t>Substitute the rate expressions</a:t>
            </a:r>
          </a:p>
          <a:p>
            <a:pPr>
              <a:spcBef>
                <a:spcPts val="5700"/>
              </a:spcBef>
            </a:pPr>
            <a:r>
              <a:rPr lang="en-US"/>
              <a:t>Prepare for integration</a:t>
            </a:r>
          </a:p>
          <a:p>
            <a:pPr marL="762000" lvl="1"/>
            <a:r>
              <a:rPr lang="en-US"/>
              <a:t>Definition of concentration and ideal gas law:</a:t>
            </a:r>
          </a:p>
          <a:p>
            <a:pPr marL="762000" lvl="1"/>
            <a:r>
              <a:rPr lang="en-US"/>
              <a:t>Mole table or definition of extent of reaction</a:t>
            </a:r>
          </a:p>
          <a:p>
            <a:pPr marL="1206500" lvl="2">
              <a:spcBef>
                <a:spcPts val="1900"/>
              </a:spcBef>
            </a:pPr>
            <a:r>
              <a:rPr lang="en-US"/>
              <a:t> </a:t>
            </a:r>
          </a:p>
          <a:p>
            <a:pPr marL="1206500" lvl="2">
              <a:spcBef>
                <a:spcPts val="4200"/>
              </a:spcBef>
            </a:pPr>
            <a:r>
              <a:rPr lang="en-US"/>
              <a:t> </a:t>
            </a:r>
          </a:p>
          <a:p>
            <a:pPr marL="762000" lvl="1"/>
            <a:r>
              <a:rPr lang="en-US"/>
              <a:t> Substituting</a:t>
            </a:r>
          </a:p>
          <a:p>
            <a:pPr>
              <a:spcBef>
                <a:spcPts val="6600"/>
              </a:spcBef>
            </a:pPr>
            <a:r>
              <a:rPr lang="en-US"/>
              <a:t>Separate the variables and integrate </a:t>
            </a:r>
          </a:p>
        </p:txBody>
      </p:sp>
      <p:pic>
        <p:nvPicPr>
          <p:cNvPr id="2355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79900" y="825500"/>
            <a:ext cx="1654175" cy="80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1981200"/>
            <a:ext cx="2092325" cy="80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15200" y="2006600"/>
            <a:ext cx="2092325" cy="80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8"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67500" y="2908300"/>
            <a:ext cx="2116138" cy="827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9"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74913" y="3759200"/>
            <a:ext cx="4040187" cy="80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6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89200" y="4572000"/>
            <a:ext cx="4283075" cy="80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61"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54300" y="5461000"/>
            <a:ext cx="2968625" cy="874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62"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15200" y="5410200"/>
            <a:ext cx="3406775" cy="97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63"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52600" y="6692900"/>
            <a:ext cx="3600450" cy="97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64"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52600" y="7683500"/>
            <a:ext cx="4064000"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65"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315200" y="6489700"/>
            <a:ext cx="4429125" cy="102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66"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315200" y="7696200"/>
            <a:ext cx="506095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23555"/>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23556"/>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23557"/>
                                        </p:tgtEl>
                                        <p:attrNameLst>
                                          <p:attrName>style.visibility</p:attrName>
                                        </p:attrNameLst>
                                      </p:cBhvr>
                                      <p:to>
                                        <p:strVal val="visible"/>
                                      </p:to>
                                    </p:set>
                                  </p:childTnLst>
                                </p:cTn>
                              </p:par>
                            </p:childTnLst>
                          </p:cTn>
                        </p:par>
                        <p:par>
                          <p:cTn id="13" fill="hold" nodeType="afterGroup">
                            <p:stCondLst>
                              <p:cond delay="1500"/>
                            </p:stCondLst>
                            <p:childTnLst>
                              <p:par>
                                <p:cTn id="14" presetID="1" presetClass="entr" presetSubtype="0" fill="hold" nodeType="afterEffect">
                                  <p:stCondLst>
                                    <p:cond delay="0"/>
                                  </p:stCondLst>
                                  <p:childTnLst>
                                    <p:set>
                                      <p:cBhvr>
                                        <p:cTn id="15" dur="1" fill="hold">
                                          <p:stCondLst>
                                            <p:cond delay="499"/>
                                          </p:stCondLst>
                                        </p:cTn>
                                        <p:tgtEl>
                                          <p:spTgt spid="23558"/>
                                        </p:tgtEl>
                                        <p:attrNameLst>
                                          <p:attrName>style.visibility</p:attrName>
                                        </p:attrNameLst>
                                      </p:cBhvr>
                                      <p:to>
                                        <p:strVal val="visible"/>
                                      </p:to>
                                    </p:set>
                                  </p:childTnLst>
                                </p:cTn>
                              </p:par>
                            </p:childTnLst>
                          </p:cTn>
                        </p:par>
                        <p:par>
                          <p:cTn id="16" fill="hold" nodeType="afterGroup">
                            <p:stCondLst>
                              <p:cond delay="2000"/>
                            </p:stCondLst>
                            <p:childTnLst>
                              <p:par>
                                <p:cTn id="17" presetID="1" presetClass="entr" presetSubtype="0" fill="hold" nodeType="afterEffect">
                                  <p:stCondLst>
                                    <p:cond delay="0"/>
                                  </p:stCondLst>
                                  <p:childTnLst>
                                    <p:set>
                                      <p:cBhvr>
                                        <p:cTn id="18" dur="1" fill="hold">
                                          <p:stCondLst>
                                            <p:cond delay="499"/>
                                          </p:stCondLst>
                                        </p:cTn>
                                        <p:tgtEl>
                                          <p:spTgt spid="23559"/>
                                        </p:tgtEl>
                                        <p:attrNameLst>
                                          <p:attrName>style.visibility</p:attrName>
                                        </p:attrNameLst>
                                      </p:cBhvr>
                                      <p:to>
                                        <p:strVal val="visible"/>
                                      </p:to>
                                    </p:set>
                                  </p:childTnLst>
                                </p:cTn>
                              </p:par>
                            </p:childTnLst>
                          </p:cTn>
                        </p:par>
                        <p:par>
                          <p:cTn id="19" fill="hold" nodeType="afterGroup">
                            <p:stCondLst>
                              <p:cond delay="2500"/>
                            </p:stCondLst>
                            <p:childTnLst>
                              <p:par>
                                <p:cTn id="20" presetID="1" presetClass="entr" presetSubtype="0" fill="hold" nodeType="afterEffect">
                                  <p:stCondLst>
                                    <p:cond delay="0"/>
                                  </p:stCondLst>
                                  <p:childTnLst>
                                    <p:set>
                                      <p:cBhvr>
                                        <p:cTn id="21" dur="1" fill="hold">
                                          <p:stCondLst>
                                            <p:cond delay="499"/>
                                          </p:stCondLst>
                                        </p:cTn>
                                        <p:tgtEl>
                                          <p:spTgt spid="23560"/>
                                        </p:tgtEl>
                                        <p:attrNameLst>
                                          <p:attrName>style.visibility</p:attrName>
                                        </p:attrNameLst>
                                      </p:cBhvr>
                                      <p:to>
                                        <p:strVal val="visible"/>
                                      </p:to>
                                    </p:set>
                                  </p:childTnLst>
                                </p:cTn>
                              </p:par>
                            </p:childTnLst>
                          </p:cTn>
                        </p:par>
                        <p:par>
                          <p:cTn id="22" fill="hold" nodeType="afterGroup">
                            <p:stCondLst>
                              <p:cond delay="3000"/>
                            </p:stCondLst>
                            <p:childTnLst>
                              <p:par>
                                <p:cTn id="23" presetID="1" presetClass="entr" presetSubtype="0" fill="hold" nodeType="afterEffect">
                                  <p:stCondLst>
                                    <p:cond delay="0"/>
                                  </p:stCondLst>
                                  <p:childTnLst>
                                    <p:set>
                                      <p:cBhvr>
                                        <p:cTn id="24" dur="1" fill="hold">
                                          <p:stCondLst>
                                            <p:cond delay="499"/>
                                          </p:stCondLst>
                                        </p:cTn>
                                        <p:tgtEl>
                                          <p:spTgt spid="23561"/>
                                        </p:tgtEl>
                                        <p:attrNameLst>
                                          <p:attrName>style.visibility</p:attrName>
                                        </p:attrNameLst>
                                      </p:cBhvr>
                                      <p:to>
                                        <p:strVal val="visible"/>
                                      </p:to>
                                    </p:set>
                                  </p:childTnLst>
                                </p:cTn>
                              </p:par>
                            </p:childTnLst>
                          </p:cTn>
                        </p:par>
                        <p:par>
                          <p:cTn id="25" fill="hold" nodeType="afterGroup">
                            <p:stCondLst>
                              <p:cond delay="3500"/>
                            </p:stCondLst>
                            <p:childTnLst>
                              <p:par>
                                <p:cTn id="26" presetID="1" presetClass="entr" presetSubtype="0" fill="hold" nodeType="afterEffect">
                                  <p:stCondLst>
                                    <p:cond delay="0"/>
                                  </p:stCondLst>
                                  <p:childTnLst>
                                    <p:set>
                                      <p:cBhvr>
                                        <p:cTn id="27" dur="1" fill="hold">
                                          <p:stCondLst>
                                            <p:cond delay="499"/>
                                          </p:stCondLst>
                                        </p:cTn>
                                        <p:tgtEl>
                                          <p:spTgt spid="23562"/>
                                        </p:tgtEl>
                                        <p:attrNameLst>
                                          <p:attrName>style.visibility</p:attrName>
                                        </p:attrNameLst>
                                      </p:cBhvr>
                                      <p:to>
                                        <p:strVal val="visible"/>
                                      </p:to>
                                    </p:set>
                                  </p:childTnLst>
                                </p:cTn>
                              </p:par>
                            </p:childTnLst>
                          </p:cTn>
                        </p:par>
                        <p:par>
                          <p:cTn id="28" fill="hold" nodeType="afterGroup">
                            <p:stCondLst>
                              <p:cond delay="4000"/>
                            </p:stCondLst>
                            <p:childTnLst>
                              <p:par>
                                <p:cTn id="29" presetID="1" presetClass="entr" presetSubtype="0" fill="hold" nodeType="afterEffect">
                                  <p:stCondLst>
                                    <p:cond delay="0"/>
                                  </p:stCondLst>
                                  <p:childTnLst>
                                    <p:set>
                                      <p:cBhvr>
                                        <p:cTn id="30" dur="1" fill="hold">
                                          <p:stCondLst>
                                            <p:cond delay="499"/>
                                          </p:stCondLst>
                                        </p:cTn>
                                        <p:tgtEl>
                                          <p:spTgt spid="23563"/>
                                        </p:tgtEl>
                                        <p:attrNameLst>
                                          <p:attrName>style.visibility</p:attrName>
                                        </p:attrNameLst>
                                      </p:cBhvr>
                                      <p:to>
                                        <p:strVal val="visible"/>
                                      </p:to>
                                    </p:set>
                                  </p:childTnLst>
                                </p:cTn>
                              </p:par>
                            </p:childTnLst>
                          </p:cTn>
                        </p:par>
                        <p:par>
                          <p:cTn id="31" fill="hold" nodeType="afterGroup">
                            <p:stCondLst>
                              <p:cond delay="4500"/>
                            </p:stCondLst>
                            <p:childTnLst>
                              <p:par>
                                <p:cTn id="32" presetID="1" presetClass="entr" presetSubtype="0" fill="hold" nodeType="afterEffect">
                                  <p:stCondLst>
                                    <p:cond delay="0"/>
                                  </p:stCondLst>
                                  <p:childTnLst>
                                    <p:set>
                                      <p:cBhvr>
                                        <p:cTn id="33" dur="1" fill="hold">
                                          <p:stCondLst>
                                            <p:cond delay="499"/>
                                          </p:stCondLst>
                                        </p:cTn>
                                        <p:tgtEl>
                                          <p:spTgt spid="23564"/>
                                        </p:tgtEl>
                                        <p:attrNameLst>
                                          <p:attrName>style.visibility</p:attrName>
                                        </p:attrNameLst>
                                      </p:cBhvr>
                                      <p:to>
                                        <p:strVal val="visible"/>
                                      </p:to>
                                    </p:set>
                                  </p:childTnLst>
                                </p:cTn>
                              </p:par>
                            </p:childTnLst>
                          </p:cTn>
                        </p:par>
                        <p:par>
                          <p:cTn id="34" fill="hold" nodeType="afterGroup">
                            <p:stCondLst>
                              <p:cond delay="5000"/>
                            </p:stCondLst>
                            <p:childTnLst>
                              <p:par>
                                <p:cTn id="35" presetID="1" presetClass="entr" presetSubtype="0" fill="hold" nodeType="afterEffect">
                                  <p:stCondLst>
                                    <p:cond delay="0"/>
                                  </p:stCondLst>
                                  <p:childTnLst>
                                    <p:set>
                                      <p:cBhvr>
                                        <p:cTn id="36" dur="1" fill="hold">
                                          <p:stCondLst>
                                            <p:cond delay="499"/>
                                          </p:stCondLst>
                                        </p:cTn>
                                        <p:tgtEl>
                                          <p:spTgt spid="23565"/>
                                        </p:tgtEl>
                                        <p:attrNameLst>
                                          <p:attrName>style.visibility</p:attrName>
                                        </p:attrNameLst>
                                      </p:cBhvr>
                                      <p:to>
                                        <p:strVal val="visible"/>
                                      </p:to>
                                    </p:set>
                                  </p:childTnLst>
                                </p:cTn>
                              </p:par>
                            </p:childTnLst>
                          </p:cTn>
                        </p:par>
                        <p:par>
                          <p:cTn id="37" fill="hold" nodeType="afterGroup">
                            <p:stCondLst>
                              <p:cond delay="5500"/>
                            </p:stCondLst>
                            <p:childTnLst>
                              <p:par>
                                <p:cTn id="38" presetID="1" presetClass="entr" presetSubtype="0" fill="hold" nodeType="afterEffect">
                                  <p:stCondLst>
                                    <p:cond delay="0"/>
                                  </p:stCondLst>
                                  <p:childTnLst>
                                    <p:set>
                                      <p:cBhvr>
                                        <p:cTn id="39" dur="1" fill="hold">
                                          <p:stCondLst>
                                            <p:cond delay="499"/>
                                          </p:stCondLst>
                                        </p:cTn>
                                        <p:tgtEl>
                                          <p:spTgt spid="235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ph type="body" idx="1"/>
          </p:nvPr>
        </p:nvSpPr>
        <p:spPr>
          <a:xfrm>
            <a:off x="1270000" y="1790700"/>
            <a:ext cx="10464800" cy="7213600"/>
          </a:xfrm>
          <a:ln/>
        </p:spPr>
        <p:txBody>
          <a:bodyPr/>
          <a:lstStyle/>
          <a:p>
            <a:r>
              <a:rPr lang="en-US"/>
              <a:t>Neither equation can be properly linearized for fitting by linear least squares</a:t>
            </a:r>
          </a:p>
          <a:p>
            <a:r>
              <a:rPr lang="en-US"/>
              <a:t>Each equation has only one parameter, </a:t>
            </a:r>
            <a:r>
              <a:rPr lang="en-US" i="1"/>
              <a:t>k</a:t>
            </a:r>
            <a:endParaRPr lang="en-US"/>
          </a:p>
          <a:p>
            <a:pPr marL="762000" lvl="1"/>
            <a:r>
              <a:rPr lang="en-US"/>
              <a:t>Rearrange to get expression for </a:t>
            </a:r>
            <a:r>
              <a:rPr lang="en-US" i="1"/>
              <a:t>k</a:t>
            </a:r>
            <a:endParaRPr lang="en-US"/>
          </a:p>
          <a:p>
            <a:pPr marL="762000" lvl="1"/>
            <a:r>
              <a:rPr lang="en-US"/>
              <a:t>Calculate value of </a:t>
            </a:r>
            <a:r>
              <a:rPr lang="en-US" i="1"/>
              <a:t>k</a:t>
            </a:r>
            <a:r>
              <a:rPr lang="en-US"/>
              <a:t> for each data point</a:t>
            </a:r>
          </a:p>
          <a:p>
            <a:pPr marL="762000" lvl="1"/>
            <a:r>
              <a:rPr lang="en-US"/>
              <a:t>Find average </a:t>
            </a:r>
            <a:r>
              <a:rPr lang="en-US" i="1"/>
              <a:t>k</a:t>
            </a:r>
            <a:r>
              <a:rPr lang="en-US"/>
              <a:t> and its standard deviation</a:t>
            </a:r>
          </a:p>
          <a:p>
            <a:pPr marL="762000" lvl="1"/>
            <a:r>
              <a:rPr lang="en-US"/>
              <a:t>Check that standard deviation is small compared to average and there are no trends in the differences between individual </a:t>
            </a:r>
            <a:r>
              <a:rPr lang="en-US" i="1"/>
              <a:t>k</a:t>
            </a:r>
            <a:r>
              <a:rPr lang="en-US"/>
              <a:t> values and the average</a:t>
            </a:r>
          </a:p>
          <a:p>
            <a:r>
              <a:rPr lang="en-US"/>
              <a:t>To calculate </a:t>
            </a:r>
            <a:r>
              <a:rPr lang="en-US" i="1"/>
              <a:t>k</a:t>
            </a:r>
            <a:endParaRPr lang="en-US"/>
          </a:p>
          <a:p>
            <a:pPr marL="762000" lvl="1"/>
            <a:r>
              <a:rPr lang="en-US" i="1"/>
              <a:t>P</a:t>
            </a:r>
            <a:r>
              <a:rPr lang="en-US"/>
              <a:t> and </a:t>
            </a:r>
            <a:r>
              <a:rPr lang="en-US" i="1"/>
              <a:t>T </a:t>
            </a:r>
            <a:r>
              <a:rPr lang="en-US"/>
              <a:t>are given, </a:t>
            </a:r>
            <a:r>
              <a:rPr lang="en-US" i="1"/>
              <a:t>R</a:t>
            </a:r>
            <a:r>
              <a:rPr lang="en-US"/>
              <a:t> is a known universal constant</a:t>
            </a:r>
          </a:p>
          <a:p>
            <a:pPr marL="762000" lvl="1"/>
            <a:r>
              <a:rPr lang="en-US"/>
              <a:t>Note that </a:t>
            </a:r>
            <a:r>
              <a:rPr lang="en-US" i="1"/>
              <a:t>π</a:t>
            </a:r>
            <a:r>
              <a:rPr lang="en-US">
                <a:cs typeface="Apple Symbols" charset="0"/>
              </a:rPr>
              <a:t>⋅</a:t>
            </a:r>
            <a:r>
              <a:rPr lang="en-US" i="1"/>
              <a:t>D</a:t>
            </a:r>
            <a:r>
              <a:rPr lang="en-US" baseline="32000"/>
              <a:t>2</a:t>
            </a:r>
            <a:r>
              <a:rPr lang="en-US">
                <a:cs typeface="Apple Symbols" charset="0"/>
              </a:rPr>
              <a:t>⋅</a:t>
            </a:r>
            <a:r>
              <a:rPr lang="en-US" i="1"/>
              <a:t>L</a:t>
            </a:r>
            <a:r>
              <a:rPr lang="en-US">
                <a:cs typeface="Apple Symbols" charset="0"/>
              </a:rPr>
              <a:t> = 4⋅</a:t>
            </a:r>
            <a:r>
              <a:rPr lang="en-US" i="1"/>
              <a:t>V</a:t>
            </a:r>
            <a:r>
              <a:rPr lang="en-US"/>
              <a:t>, and </a:t>
            </a:r>
            <a:r>
              <a:rPr lang="en-US" i="1"/>
              <a:t>V</a:t>
            </a:r>
            <a:r>
              <a:rPr lang="en-US"/>
              <a:t> is given</a:t>
            </a:r>
          </a:p>
          <a:p>
            <a:pPr marL="762000" lvl="1">
              <a:spcBef>
                <a:spcPts val="1900"/>
              </a:spcBef>
            </a:pPr>
            <a:r>
              <a:rPr lang="en-US"/>
              <a:t>Feed is pure A, so </a:t>
            </a:r>
          </a:p>
          <a:p>
            <a:pPr marL="762000" lvl="1">
              <a:spcBef>
                <a:spcPts val="2100"/>
              </a:spcBef>
            </a:pPr>
            <a:r>
              <a:rPr lang="en-US"/>
              <a:t>From mole table or definition of extent of reaction</a:t>
            </a:r>
          </a:p>
          <a:p>
            <a:pPr marL="1206500" lvl="2">
              <a:spcBef>
                <a:spcPts val="1500"/>
              </a:spcBef>
            </a:pPr>
            <a:r>
              <a:rPr lang="en-US"/>
              <a:t>                           (previous slide)</a:t>
            </a:r>
          </a:p>
          <a:p>
            <a:pPr marL="1206500" lvl="2">
              <a:spcBef>
                <a:spcPts val="4800"/>
              </a:spcBef>
            </a:pPr>
            <a:r>
              <a:rPr lang="en-US"/>
              <a:t> </a:t>
            </a:r>
          </a:p>
        </p:txBody>
      </p:sp>
      <p:pic>
        <p:nvPicPr>
          <p:cNvPr id="2457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200" y="558800"/>
            <a:ext cx="4064000"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457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0" y="558800"/>
            <a:ext cx="6935788"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458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2400" y="5867400"/>
            <a:ext cx="1239838" cy="80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4581"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52713" y="7759700"/>
            <a:ext cx="8202612" cy="874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4582"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79700" y="6896100"/>
            <a:ext cx="1411288" cy="80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24578"/>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24579"/>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24580"/>
                                        </p:tgtEl>
                                        <p:attrNameLst>
                                          <p:attrName>style.visibility</p:attrName>
                                        </p:attrNameLst>
                                      </p:cBhvr>
                                      <p:to>
                                        <p:strVal val="visible"/>
                                      </p:to>
                                    </p:set>
                                  </p:childTnLst>
                                </p:cTn>
                              </p:par>
                            </p:childTnLst>
                          </p:cTn>
                        </p:par>
                        <p:par>
                          <p:cTn id="13" fill="hold" nodeType="afterGroup">
                            <p:stCondLst>
                              <p:cond delay="1500"/>
                            </p:stCondLst>
                            <p:childTnLst>
                              <p:par>
                                <p:cTn id="14" presetID="1" presetClass="entr" presetSubtype="0" fill="hold" nodeType="afterEffect">
                                  <p:stCondLst>
                                    <p:cond delay="0"/>
                                  </p:stCondLst>
                                  <p:childTnLst>
                                    <p:set>
                                      <p:cBhvr>
                                        <p:cTn id="15" dur="1" fill="hold">
                                          <p:stCondLst>
                                            <p:cond delay="499"/>
                                          </p:stCondLst>
                                        </p:cTn>
                                        <p:tgtEl>
                                          <p:spTgt spid="24581"/>
                                        </p:tgtEl>
                                        <p:attrNameLst>
                                          <p:attrName>style.visibility</p:attrName>
                                        </p:attrNameLst>
                                      </p:cBhvr>
                                      <p:to>
                                        <p:strVal val="visible"/>
                                      </p:to>
                                    </p:set>
                                  </p:childTnLst>
                                </p:cTn>
                              </p:par>
                            </p:childTnLst>
                          </p:cTn>
                        </p:par>
                        <p:par>
                          <p:cTn id="16" fill="hold" nodeType="afterGroup">
                            <p:stCondLst>
                              <p:cond delay="2000"/>
                            </p:stCondLst>
                            <p:childTnLst>
                              <p:par>
                                <p:cTn id="17" presetID="1" presetClass="entr" presetSubtype="0" fill="hold" nodeType="afterEffect">
                                  <p:stCondLst>
                                    <p:cond delay="0"/>
                                  </p:stCondLst>
                                  <p:childTnLst>
                                    <p:set>
                                      <p:cBhvr>
                                        <p:cTn id="18" dur="1" fill="hold">
                                          <p:stCondLst>
                                            <p:cond delay="499"/>
                                          </p:stCondLst>
                                        </p:cTn>
                                        <p:tgtEl>
                                          <p:spTgt spid="245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ph type="title"/>
          </p:nvPr>
        </p:nvSpPr>
        <p:spPr>
          <a:ln/>
        </p:spPr>
        <p:txBody>
          <a:bodyPr/>
          <a:lstStyle/>
          <a:p>
            <a:r>
              <a:rPr lang="en-US"/>
              <a:t>Results</a:t>
            </a:r>
          </a:p>
        </p:txBody>
      </p:sp>
      <p:graphicFrame>
        <p:nvGraphicFramePr>
          <p:cNvPr id="25602" name="Group 2"/>
          <p:cNvGraphicFramePr>
            <a:graphicFrameLocks noGrp="1"/>
          </p:cNvGraphicFramePr>
          <p:nvPr/>
        </p:nvGraphicFramePr>
        <p:xfrm>
          <a:off x="1930400" y="1155700"/>
          <a:ext cx="9144000" cy="5451475"/>
        </p:xfrm>
        <a:graphic>
          <a:graphicData uri="http://schemas.openxmlformats.org/drawingml/2006/table">
            <a:tbl>
              <a:tblPr/>
              <a:tblGrid>
                <a:gridCol w="2286000"/>
                <a:gridCol w="2286000"/>
                <a:gridCol w="2286000"/>
                <a:gridCol w="2286000"/>
              </a:tblGrid>
              <a:tr h="822325">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Inlet Feed Rate</a:t>
                      </a:r>
                      <a:b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b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(cm</a:t>
                      </a:r>
                      <a:r>
                        <a:rPr kumimoji="0" lang="en-US" sz="2000" b="0" i="0" u="none" strike="noStrike" cap="none" normalizeH="0" baseline="32000">
                          <a:ln>
                            <a:noFill/>
                          </a:ln>
                          <a:solidFill>
                            <a:schemeClr val="tx1"/>
                          </a:solidFill>
                          <a:effectLst/>
                          <a:latin typeface="Gill Sans" charset="0"/>
                          <a:ea typeface="Heiti SC Light" charset="0"/>
                          <a:cs typeface="Gill Sans" charset="0"/>
                          <a:sym typeface="Gill Sans" charset="0"/>
                        </a:rPr>
                        <a:t>3</a:t>
                      </a: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 min</a:t>
                      </a:r>
                      <a:r>
                        <a:rPr kumimoji="0" lang="en-US" sz="2000" b="0" i="0" u="none" strike="noStrike" cap="none" normalizeH="0" baseline="32000">
                          <a:ln>
                            <a:noFill/>
                          </a:ln>
                          <a:solidFill>
                            <a:schemeClr val="tx1"/>
                          </a:solidFill>
                          <a:effectLst/>
                          <a:latin typeface="Gill Sans" charset="0"/>
                          <a:ea typeface="Heiti SC Light" charset="0"/>
                          <a:cs typeface="Gill Sans" charset="0"/>
                          <a:sym typeface="Gill Sans" charset="0"/>
                        </a:rPr>
                        <a:t>-1</a:t>
                      </a: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Outlet Mole</a:t>
                      </a:r>
                      <a:b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b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Fraction of Z</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First Order </a:t>
                      </a:r>
                      <a:r>
                        <a:rPr kumimoji="0" lang="en-US" sz="2000" b="0" i="1" u="none" strike="noStrike" cap="none" normalizeH="0" baseline="0">
                          <a:ln>
                            <a:noFill/>
                          </a:ln>
                          <a:solidFill>
                            <a:schemeClr val="tx1"/>
                          </a:solidFill>
                          <a:effectLst/>
                          <a:latin typeface="Gill Sans" charset="0"/>
                          <a:ea typeface="Heiti SC Light" charset="0"/>
                          <a:cs typeface="Gill Sans" charset="0"/>
                          <a:sym typeface="Gill Sans" charset="0"/>
                        </a:rPr>
                        <a:t>k</a:t>
                      </a:r>
                      <a:r>
                        <a:rPr kumimoji="0" lang="en-US" sz="2000" b="0" i="0" u="none" strike="noStrike" cap="none" normalizeH="0" baseline="0">
                          <a:ln>
                            <a:noFill/>
                          </a:ln>
                          <a:solidFill>
                            <a:schemeClr val="tx1"/>
                          </a:solidFill>
                          <a:effectLst/>
                          <a:latin typeface="Gill Sans" charset="0"/>
                          <a:ea typeface="ヒラギノ角ゴ ProN W3" charset="0"/>
                          <a:cs typeface="ヒラギノ角ゴ ProN W3" charset="0"/>
                          <a:sym typeface="Gill Sans" charset="0"/>
                        </a:rPr>
                        <a:t/>
                      </a:r>
                      <a:br>
                        <a:rPr kumimoji="0" lang="en-US" sz="2000" b="0" i="0" u="none" strike="noStrike" cap="none" normalizeH="0" baseline="0">
                          <a:ln>
                            <a:noFill/>
                          </a:ln>
                          <a:solidFill>
                            <a:schemeClr val="tx1"/>
                          </a:solidFill>
                          <a:effectLst/>
                          <a:latin typeface="Gill Sans" charset="0"/>
                          <a:ea typeface="ヒラギノ角ゴ ProN W3" charset="0"/>
                          <a:cs typeface="ヒラギノ角ゴ ProN W3" charset="0"/>
                          <a:sym typeface="Gill Sans" charset="0"/>
                        </a:rPr>
                      </a:br>
                      <a:r>
                        <a:rPr kumimoji="0" lang="en-US" sz="2000" b="0" i="0" u="none" strike="noStrike" cap="none" normalizeH="0" baseline="0">
                          <a:ln>
                            <a:noFill/>
                          </a:ln>
                          <a:solidFill>
                            <a:schemeClr val="tx1"/>
                          </a:solidFill>
                          <a:effectLst/>
                          <a:latin typeface="Gill Sans" charset="0"/>
                          <a:ea typeface="ヒラギノ角ゴ ProN W3" charset="0"/>
                          <a:cs typeface="ヒラギノ角ゴ ProN W3" charset="0"/>
                          <a:sym typeface="Gill Sans" charset="0"/>
                        </a:rPr>
                        <a:t>(min</a:t>
                      </a:r>
                      <a:r>
                        <a:rPr kumimoji="0" lang="en-US" sz="2000" b="0" i="0" u="none" strike="noStrike" cap="none" normalizeH="0" baseline="32000">
                          <a:ln>
                            <a:noFill/>
                          </a:ln>
                          <a:solidFill>
                            <a:schemeClr val="tx1"/>
                          </a:solidFill>
                          <a:effectLst/>
                          <a:latin typeface="Gill Sans" charset="0"/>
                          <a:ea typeface="Heiti SC Light" charset="0"/>
                          <a:cs typeface="Gill Sans" charset="0"/>
                          <a:sym typeface="Gill Sans" charset="0"/>
                        </a:rPr>
                        <a:t>-1</a:t>
                      </a: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Second Order </a:t>
                      </a:r>
                      <a:r>
                        <a:rPr kumimoji="0" lang="en-US" sz="2000" b="0" i="1" u="none" strike="noStrike" cap="none" normalizeH="0" baseline="0">
                          <a:ln>
                            <a:noFill/>
                          </a:ln>
                          <a:solidFill>
                            <a:schemeClr val="tx1"/>
                          </a:solidFill>
                          <a:effectLst/>
                          <a:latin typeface="Gill Sans" charset="0"/>
                          <a:ea typeface="Heiti SC Light" charset="0"/>
                          <a:cs typeface="Gill Sans" charset="0"/>
                          <a:sym typeface="Gill Sans" charset="0"/>
                        </a:rPr>
                        <a:t>k</a:t>
                      </a:r>
                      <a:endPar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endParaRPr>
                    </a:p>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(cm</a:t>
                      </a:r>
                      <a:r>
                        <a:rPr kumimoji="0" lang="en-US" sz="2000" b="0" i="0" u="none" strike="noStrike" cap="none" normalizeH="0" baseline="32000">
                          <a:ln>
                            <a:noFill/>
                          </a:ln>
                          <a:solidFill>
                            <a:schemeClr val="tx1"/>
                          </a:solidFill>
                          <a:effectLst/>
                          <a:latin typeface="Gill Sans" charset="0"/>
                          <a:ea typeface="Heiti SC Light" charset="0"/>
                          <a:cs typeface="Gill Sans" charset="0"/>
                          <a:sym typeface="Gill Sans" charset="0"/>
                        </a:rPr>
                        <a:t>3</a:t>
                      </a: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 mol</a:t>
                      </a:r>
                      <a:r>
                        <a:rPr kumimoji="0" lang="en-US" sz="2000" b="0" i="0" u="none" strike="noStrike" cap="none" normalizeH="0" baseline="32000">
                          <a:ln>
                            <a:noFill/>
                          </a:ln>
                          <a:solidFill>
                            <a:schemeClr val="tx1"/>
                          </a:solidFill>
                          <a:effectLst/>
                          <a:latin typeface="Gill Sans" charset="0"/>
                          <a:ea typeface="Heiti SC Light" charset="0"/>
                          <a:cs typeface="Gill Sans" charset="0"/>
                          <a:sym typeface="Gill Sans" charset="0"/>
                        </a:rPr>
                        <a:t> -1</a:t>
                      </a: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 min</a:t>
                      </a:r>
                      <a:r>
                        <a:rPr kumimoji="0" lang="en-US" sz="2000" b="0" i="0" u="none" strike="noStrike" cap="none" normalizeH="0" baseline="32000">
                          <a:ln>
                            <a:noFill/>
                          </a:ln>
                          <a:solidFill>
                            <a:schemeClr val="tx1"/>
                          </a:solidFill>
                          <a:effectLst/>
                          <a:latin typeface="Gill Sans" charset="0"/>
                          <a:ea typeface="Heiti SC Light" charset="0"/>
                          <a:cs typeface="Gill Sans" charset="0"/>
                          <a:sym typeface="Gill Sans" charset="0"/>
                        </a:rPr>
                        <a:t>-1</a:t>
                      </a: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CCCCC"/>
                    </a:solidFill>
                  </a:tcPr>
                </a:tc>
              </a:tr>
              <a:tr h="514350">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2.26</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0.088</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0.0034</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753</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14350">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1.23</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0.131</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0.0032</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787</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14350">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0.73</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0.166</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0.0027</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759</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14350">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0.51</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0.195</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0.0026</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797</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14350">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0.29</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0.228</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0.0020</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750</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14350">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0.17</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0.260</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0.0017</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786</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14350">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0.09</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0.287</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0.0012</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797</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14350">
                <a:tc gridSpan="2">
                  <a:txBody>
                    <a:bodyPr/>
                    <a:lstStyle/>
                    <a:p>
                      <a:pPr marL="0" marR="0" lvl="0" indent="0" algn="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Average:</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0.0024</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775</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14350">
                <a:tc gridSpan="2">
                  <a:txBody>
                    <a:bodyPr/>
                    <a:lstStyle/>
                    <a:p>
                      <a:pPr marL="0" marR="0" lvl="0" indent="0" algn="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Standard Deviation:</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0.0008</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21</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5731" name="Rectangle 131"/>
          <p:cNvSpPr>
            <a:spLocks noChangeArrowheads="1"/>
          </p:cNvSpPr>
          <p:nvPr>
            <p:ph type="body" idx="1"/>
          </p:nvPr>
        </p:nvSpPr>
        <p:spPr>
          <a:xfrm>
            <a:off x="1270000" y="6908800"/>
            <a:ext cx="10464800" cy="2006600"/>
          </a:xfrm>
          <a:ln/>
        </p:spPr>
        <p:txBody>
          <a:bodyPr/>
          <a:lstStyle/>
          <a:p>
            <a:r>
              <a:rPr lang="en-US"/>
              <a:t>First order standard deviation is 33% of average and values show a trend</a:t>
            </a:r>
          </a:p>
          <a:p>
            <a:r>
              <a:rPr lang="en-US"/>
              <a:t>Second order standard deviation is 3% of average and there does not appear to be a trend</a:t>
            </a:r>
          </a:p>
          <a:p>
            <a:r>
              <a:rPr lang="en-US"/>
              <a:t>The second order rate expression is acceptable</a:t>
            </a:r>
          </a:p>
        </p:txBody>
      </p:sp>
    </p:spTree>
  </p:cSld>
  <p:clrMapOvr>
    <a:masterClrMapping/>
  </p:clrMapOvr>
  <p:transition xmlns:p14="http://schemas.microsoft.com/office/powerpoint/2010/mai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ph type="title"/>
          </p:nvPr>
        </p:nvSpPr>
        <p:spPr>
          <a:ln/>
        </p:spPr>
        <p:txBody>
          <a:bodyPr/>
          <a:lstStyle/>
          <a:p>
            <a:r>
              <a:rPr lang="en-US"/>
              <a:t>Where </a:t>
            </a:r>
            <a:r>
              <a:rPr lang="en-US" smtClean="0"/>
              <a:t>We</a:t>
            </a:r>
            <a:r>
              <a:rPr lang="en-US" smtClean="0">
                <a:latin typeface="Arial"/>
              </a:rPr>
              <a:t>’</a:t>
            </a:r>
            <a:r>
              <a:rPr lang="en-US" smtClean="0"/>
              <a:t>re </a:t>
            </a:r>
            <a:r>
              <a:rPr lang="en-US"/>
              <a:t>Going</a:t>
            </a:r>
          </a:p>
        </p:txBody>
      </p:sp>
      <p:sp>
        <p:nvSpPr>
          <p:cNvPr id="26626"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762000" lvl="1"/>
            <a:r>
              <a:rPr lang="en-US">
                <a:solidFill>
                  <a:srgbClr val="B3B3B3"/>
                </a:solidFill>
              </a:rPr>
              <a:t>B. Kinetics Experiments</a:t>
            </a:r>
          </a:p>
          <a:p>
            <a:pPr marL="762000" lvl="1"/>
            <a:r>
              <a:rPr lang="en-US"/>
              <a:t>C. Analysis of Kinetics Data</a:t>
            </a:r>
          </a:p>
          <a:p>
            <a:pPr marL="1206500" lvl="2">
              <a:buClr>
                <a:srgbClr val="B3B3B3"/>
              </a:buClr>
            </a:pPr>
            <a:r>
              <a:rPr lang="en-US">
                <a:solidFill>
                  <a:srgbClr val="B3B3B3"/>
                </a:solidFill>
              </a:rPr>
              <a:t>13. CSTR Data Analysis</a:t>
            </a:r>
          </a:p>
          <a:p>
            <a:pPr marL="1206500" lvl="2">
              <a:buClr>
                <a:srgbClr val="B3B3B3"/>
              </a:buClr>
            </a:pPr>
            <a:r>
              <a:rPr lang="en-US">
                <a:solidFill>
                  <a:srgbClr val="B3B3B3"/>
                </a:solidFill>
              </a:rPr>
              <a:t>14. Differential Data Analysis</a:t>
            </a:r>
          </a:p>
          <a:p>
            <a:pPr marL="1206500" lvl="2">
              <a:buClr>
                <a:srgbClr val="B3B3B3"/>
              </a:buClr>
            </a:pPr>
            <a:r>
              <a:rPr lang="en-US">
                <a:solidFill>
                  <a:srgbClr val="B3B3B3"/>
                </a:solidFill>
              </a:rPr>
              <a:t>15. Integral Data Analysis</a:t>
            </a:r>
          </a:p>
          <a:p>
            <a:pPr marL="1206500" lvl="2"/>
            <a:r>
              <a:rPr lang="en-US"/>
              <a:t>16. Numerical Data Analysis</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762000" lvl="1"/>
            <a:r>
              <a:rPr lang="en-US">
                <a:solidFill>
                  <a:srgbClr val="B3B3B3"/>
                </a:solidFill>
              </a:rPr>
              <a:t>B. Kinetics Experiments</a:t>
            </a:r>
          </a:p>
          <a:p>
            <a:pPr marL="762000" lvl="1"/>
            <a:r>
              <a:rPr lang="en-US"/>
              <a:t>C. Analysis of Kinetics Data</a:t>
            </a:r>
          </a:p>
          <a:p>
            <a:pPr marL="1206500" lvl="2">
              <a:buClr>
                <a:srgbClr val="B3B3B3"/>
              </a:buClr>
            </a:pPr>
            <a:r>
              <a:rPr lang="en-US">
                <a:solidFill>
                  <a:srgbClr val="B3B3B3"/>
                </a:solidFill>
              </a:rPr>
              <a:t>13. CSTR Data Analysis</a:t>
            </a:r>
          </a:p>
          <a:p>
            <a:pPr marL="1206500" lvl="2">
              <a:buClr>
                <a:srgbClr val="B3B3B3"/>
              </a:buClr>
            </a:pPr>
            <a:r>
              <a:rPr lang="en-US">
                <a:solidFill>
                  <a:srgbClr val="B3B3B3"/>
                </a:solidFill>
              </a:rPr>
              <a:t>14. Differential Data Analysis</a:t>
            </a:r>
          </a:p>
          <a:p>
            <a:pPr marL="1206500" lvl="2"/>
            <a:r>
              <a:rPr lang="en-US"/>
              <a:t>15. Integral Data Analysis</a:t>
            </a:r>
          </a:p>
          <a:p>
            <a:pPr marL="1206500" lvl="2"/>
            <a:r>
              <a:rPr lang="en-US"/>
              <a:t>16. Numerical Data Analysis</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Integral Data Analysis</a:t>
            </a:r>
          </a:p>
        </p:txBody>
      </p:sp>
      <p:sp>
        <p:nvSpPr>
          <p:cNvPr id="14338" name="Rectangle 2"/>
          <p:cNvSpPr>
            <a:spLocks noChangeArrowheads="1"/>
          </p:cNvSpPr>
          <p:nvPr>
            <p:ph type="body" idx="1"/>
          </p:nvPr>
        </p:nvSpPr>
        <p:spPr>
          <a:xfrm>
            <a:off x="1270000" y="1333500"/>
            <a:ext cx="10464800" cy="7543800"/>
          </a:xfrm>
          <a:ln/>
        </p:spPr>
        <p:txBody>
          <a:bodyPr/>
          <a:lstStyle/>
          <a:p>
            <a:r>
              <a:rPr lang="en-US"/>
              <a:t>Distinguishing features of integral data analysis</a:t>
            </a:r>
          </a:p>
          <a:p>
            <a:pPr marL="762000" lvl="1"/>
            <a:r>
              <a:rPr lang="en-US"/>
              <a:t>The model equation is a differential equation</a:t>
            </a:r>
          </a:p>
          <a:p>
            <a:pPr marL="762000" lvl="1"/>
            <a:r>
              <a:rPr lang="en-US"/>
              <a:t>The differential equation is integrated to obtain an algebraic equation which is then fit to the experimental data</a:t>
            </a:r>
          </a:p>
          <a:p>
            <a:r>
              <a:rPr lang="en-US"/>
              <a:t>Before it can be integrated, the differential model equation must be re-written so the only variable quantities it contains are the dependent and independent variables</a:t>
            </a:r>
          </a:p>
          <a:p>
            <a:pPr marL="762000" lvl="1"/>
            <a:r>
              <a:rPr lang="en-US"/>
              <a:t>For a batch reactor, </a:t>
            </a:r>
            <a:r>
              <a:rPr lang="en-US" i="1"/>
              <a:t>n</a:t>
            </a:r>
            <a:r>
              <a:rPr lang="en-US" i="1" baseline="-6000"/>
              <a:t>i</a:t>
            </a:r>
            <a:r>
              <a:rPr lang="en-US"/>
              <a:t> and </a:t>
            </a:r>
            <a:r>
              <a:rPr lang="en-US" i="1"/>
              <a:t>t</a:t>
            </a:r>
            <a:endParaRPr lang="en-US"/>
          </a:p>
          <a:p>
            <a:pPr marL="762000" lvl="1"/>
            <a:r>
              <a:rPr lang="en-US"/>
              <a:t>For a PFR, </a:t>
            </a:r>
            <a:r>
              <a:rPr lang="en-US" i="1"/>
              <a:t>ṅ</a:t>
            </a:r>
            <a:r>
              <a:rPr lang="en-US" i="1" baseline="-6000"/>
              <a:t>i</a:t>
            </a:r>
            <a:r>
              <a:rPr lang="en-US"/>
              <a:t> and </a:t>
            </a:r>
            <a:r>
              <a:rPr lang="en-US" i="1"/>
              <a:t>z</a:t>
            </a:r>
            <a:endParaRPr lang="en-US"/>
          </a:p>
          <a:p>
            <a:pPr marL="762000" lvl="1"/>
            <a:r>
              <a:rPr lang="en-US"/>
              <a:t>Be careful with gas phase reactions where the number of moles changes</a:t>
            </a:r>
          </a:p>
          <a:p>
            <a:pPr marL="1206500" lvl="2"/>
            <a:r>
              <a:rPr lang="en-US" i="1"/>
              <a:t>P</a:t>
            </a:r>
            <a:r>
              <a:rPr lang="en-US"/>
              <a:t> and </a:t>
            </a:r>
            <a:r>
              <a:rPr lang="en-US" i="1"/>
              <a:t>n</a:t>
            </a:r>
            <a:r>
              <a:rPr lang="en-US" i="1" baseline="-6000"/>
              <a:t>tot</a:t>
            </a:r>
            <a:r>
              <a:rPr lang="en-US"/>
              <a:t> (in a batch reactor) or     and </a:t>
            </a:r>
            <a:r>
              <a:rPr lang="en-US" i="1"/>
              <a:t>ṅ</a:t>
            </a:r>
            <a:r>
              <a:rPr lang="en-US" i="1" baseline="-6000"/>
              <a:t>tot</a:t>
            </a:r>
            <a:r>
              <a:rPr lang="en-US"/>
              <a:t> (in a PFR) will be variable quantities</a:t>
            </a:r>
          </a:p>
          <a:p>
            <a:r>
              <a:rPr lang="en-US"/>
              <a:t>Often the integrated form of the PFR design equation cannot be linearized</a:t>
            </a:r>
          </a:p>
          <a:p>
            <a:pPr marL="762000" lvl="1"/>
            <a:r>
              <a:rPr lang="en-US"/>
              <a:t>Use non-linear least squared (Unit 16)</a:t>
            </a:r>
          </a:p>
          <a:p>
            <a:pPr marL="762000" lvl="1"/>
            <a:r>
              <a:rPr lang="en-US"/>
              <a:t>If there is only one kinetic parameter</a:t>
            </a:r>
          </a:p>
          <a:p>
            <a:pPr marL="1206500" lvl="2"/>
            <a:r>
              <a:rPr lang="en-US"/>
              <a:t>Calculate its value for every data point</a:t>
            </a:r>
          </a:p>
          <a:p>
            <a:pPr marL="1206500" lvl="2"/>
            <a:r>
              <a:rPr lang="en-US"/>
              <a:t>Average the results and find the standard deviation</a:t>
            </a:r>
          </a:p>
          <a:p>
            <a:pPr marL="1206500" lvl="2"/>
            <a:r>
              <a:rPr lang="en-US"/>
              <a:t>If the standard deviation is a small fraction of the average and if the deviations of the individual values from the average are random</a:t>
            </a:r>
          </a:p>
          <a:p>
            <a:pPr marL="1651000" lvl="3"/>
            <a:r>
              <a:rPr lang="en-US"/>
              <a:t>The model is accurate</a:t>
            </a:r>
          </a:p>
          <a:p>
            <a:pPr marL="1651000" lvl="3"/>
            <a:r>
              <a:rPr lang="en-US"/>
              <a:t>The average is the best value for the parameter and the standard deviation is a measure of the uncertainty</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4953000"/>
            <a:ext cx="2540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Half-life Method</a:t>
            </a:r>
          </a:p>
        </p:txBody>
      </p:sp>
      <p:sp>
        <p:nvSpPr>
          <p:cNvPr id="15362" name="Rectangle 2"/>
          <p:cNvSpPr>
            <a:spLocks noChangeArrowheads="1"/>
          </p:cNvSpPr>
          <p:nvPr>
            <p:ph type="body" idx="1"/>
          </p:nvPr>
        </p:nvSpPr>
        <p:spPr>
          <a:ln/>
        </p:spPr>
        <p:txBody>
          <a:bodyPr/>
          <a:lstStyle/>
          <a:p>
            <a:r>
              <a:rPr lang="en-US"/>
              <a:t>Useful for testing rate expressions that depend, in a power-law fashion, upon the concentration of a single reactant</a:t>
            </a:r>
          </a:p>
          <a:p>
            <a:pPr marL="762000" lvl="1">
              <a:spcBef>
                <a:spcPts val="1000"/>
              </a:spcBef>
            </a:pPr>
            <a:r>
              <a:rPr lang="en-US"/>
              <a:t> </a:t>
            </a:r>
          </a:p>
          <a:p>
            <a:pPr>
              <a:spcBef>
                <a:spcPts val="1600"/>
              </a:spcBef>
            </a:pPr>
            <a:r>
              <a:rPr lang="en-US"/>
              <a:t>The half-life, </a:t>
            </a:r>
            <a:r>
              <a:rPr lang="en-US" i="1"/>
              <a:t>t</a:t>
            </a:r>
            <a:r>
              <a:rPr lang="en-US" baseline="-6000"/>
              <a:t>1/2</a:t>
            </a:r>
            <a:r>
              <a:rPr lang="en-US"/>
              <a:t>, is the amount of time that it takes for the concentration of the reactant to decrease to one-half of its initial value.</a:t>
            </a:r>
          </a:p>
          <a:p>
            <a:r>
              <a:rPr lang="en-US"/>
              <a:t>The dependence of the half-life upon the initial concentration can be used to determine the reaction order, </a:t>
            </a:r>
            <a:r>
              <a:rPr lang="en-US" i="1"/>
              <a:t>α</a:t>
            </a:r>
            <a:endParaRPr lang="en-US"/>
          </a:p>
          <a:p>
            <a:pPr marL="762000" lvl="1"/>
            <a:r>
              <a:rPr lang="en-US"/>
              <a:t>if the half-life does not change as the initial concentration of A is varied, the reaction is first order (</a:t>
            </a:r>
            <a:r>
              <a:rPr lang="en-US" i="1"/>
              <a:t>α</a:t>
            </a:r>
            <a:r>
              <a:rPr lang="en-US"/>
              <a:t> = 1)</a:t>
            </a:r>
          </a:p>
          <a:p>
            <a:pPr marL="1206500" lvl="2">
              <a:spcBef>
                <a:spcPts val="2200"/>
              </a:spcBef>
            </a:pPr>
            <a:r>
              <a:rPr lang="en-US"/>
              <a:t> </a:t>
            </a:r>
          </a:p>
          <a:p>
            <a:pPr marL="762000" lvl="1">
              <a:spcBef>
                <a:spcPts val="1900"/>
              </a:spcBef>
            </a:pPr>
            <a:r>
              <a:rPr lang="en-US"/>
              <a:t>otherwise, the half-life and the initial concentration are related</a:t>
            </a:r>
          </a:p>
          <a:p>
            <a:pPr marL="1206500" lvl="2">
              <a:spcBef>
                <a:spcPts val="2600"/>
              </a:spcBef>
            </a:pPr>
            <a:r>
              <a:rPr lang="en-US"/>
              <a:t> </a:t>
            </a:r>
          </a:p>
          <a:p>
            <a:pPr marL="1206500" lvl="2">
              <a:spcBef>
                <a:spcPts val="3700"/>
              </a:spcBef>
            </a:pPr>
            <a:r>
              <a:rPr lang="en-US"/>
              <a:t>the reaction order can be found from the slope of a plot of the log of the half-life versus the log of the initial concentration</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9775" y="2311400"/>
            <a:ext cx="1920875" cy="68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5233988"/>
            <a:ext cx="12573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6264275"/>
            <a:ext cx="760095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ln/>
        </p:spPr>
        <p:txBody>
          <a:bodyPr/>
          <a:lstStyle/>
          <a:p>
            <a:r>
              <a:rPr lang="en-US"/>
              <a:t>Activity 15.1</a:t>
            </a:r>
          </a:p>
        </p:txBody>
      </p:sp>
      <p:sp>
        <p:nvSpPr>
          <p:cNvPr id="17410" name="Rectangle 2"/>
          <p:cNvSpPr>
            <a:spLocks noChangeArrowheads="1"/>
          </p:cNvSpPr>
          <p:nvPr>
            <p:ph type="body" idx="1"/>
          </p:nvPr>
        </p:nvSpPr>
        <p:spPr>
          <a:ln/>
        </p:spPr>
        <p:txBody>
          <a:bodyPr/>
          <a:lstStyle/>
          <a:p>
            <a:r>
              <a:rPr lang="en-US">
                <a:cs typeface="Lucida Grande" charset="0"/>
              </a:rPr>
              <a:t>A rate expression is needed for the reaction A  → Y + Z, which takes place in the liquid phase. It doesn</a:t>
            </a:r>
            <a:r>
              <a:rPr lang="ja-JP" altLang="en-US">
                <a:latin typeface="Arial"/>
                <a:cs typeface="Lucida Grande" charset="0"/>
              </a:rPr>
              <a:t>’</a:t>
            </a:r>
            <a:r>
              <a:rPr lang="en-US">
                <a:cs typeface="Lucida Grande" charset="0"/>
              </a:rPr>
              <a:t>t need to be highly accurate, but it is needed quickly. Only one experimental run has been made, that using an isothermal batch reactor. The reactor volume was 750 mL and the reaction was run at 70 °C. The initial concentration of A was 1M, and the concentration was measured at several times after the reaction began; the data are listed in the table on the right.</a:t>
            </a:r>
            <a:endParaRPr lang="en-US"/>
          </a:p>
          <a:p>
            <a:endParaRPr lang="en-US"/>
          </a:p>
          <a:p>
            <a:r>
              <a:rPr lang="en-US"/>
              <a:t>Find the best value for a first order rate coefficient using the integral method of analysis.</a:t>
            </a:r>
          </a:p>
        </p:txBody>
      </p:sp>
      <p:graphicFrame>
        <p:nvGraphicFramePr>
          <p:cNvPr id="17411" name="Group 3"/>
          <p:cNvGraphicFramePr>
            <a:graphicFrameLocks noGrp="1"/>
          </p:cNvGraphicFramePr>
          <p:nvPr>
            <p:extLst>
              <p:ext uri="{D42A27DB-BD31-4B8C-83A1-F6EECF244321}">
                <p14:modId xmlns:p14="http://schemas.microsoft.com/office/powerpoint/2010/main" val="3742004592"/>
              </p:ext>
            </p:extLst>
          </p:nvPr>
        </p:nvGraphicFramePr>
        <p:xfrm>
          <a:off x="6883400" y="1219200"/>
          <a:ext cx="5588000" cy="8178800"/>
        </p:xfrm>
        <a:graphic>
          <a:graphicData uri="http://schemas.openxmlformats.org/drawingml/2006/table">
            <a:tbl>
              <a:tblPr/>
              <a:tblGrid>
                <a:gridCol w="2794000"/>
                <a:gridCol w="2794000"/>
              </a:tblGrid>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t (min)</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C</a:t>
                      </a:r>
                      <a:r>
                        <a:rPr kumimoji="0" lang="en-US" sz="2000" b="0" i="0" u="none" strike="noStrike" cap="none" normalizeH="0" baseline="-6000">
                          <a:ln>
                            <a:noFill/>
                          </a:ln>
                          <a:solidFill>
                            <a:schemeClr val="tx1"/>
                          </a:solidFill>
                          <a:effectLst/>
                          <a:latin typeface="Arial Bold Italic" charset="0"/>
                          <a:ea typeface="Heiti SC Light" charset="0"/>
                          <a:cs typeface="Arial Bold Italic" charset="0"/>
                          <a:sym typeface="Arial Bold Italic" charset="0"/>
                        </a:rPr>
                        <a:t>A</a:t>
                      </a: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(M)</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0.874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0.837</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3</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0.750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0.572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0.626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7</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0.404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0.458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0.339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0.431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0.249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0.172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20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dirty="0">
                          <a:ln>
                            <a:noFill/>
                          </a:ln>
                          <a:solidFill>
                            <a:schemeClr val="tx1"/>
                          </a:solidFill>
                          <a:effectLst/>
                          <a:latin typeface="Arial" charset="0"/>
                          <a:ea typeface="Heiti SC Light" charset="0"/>
                          <a:cs typeface="Arial" charset="0"/>
                          <a:sym typeface="Arial" charset="0"/>
                        </a:rPr>
                        <a:t>0.185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title"/>
          </p:nvPr>
        </p:nvSpPr>
        <p:spPr>
          <a:ln/>
        </p:spPr>
        <p:txBody>
          <a:bodyPr/>
          <a:lstStyle/>
          <a:p>
            <a:r>
              <a:rPr lang="en-US"/>
              <a:t>Solution</a:t>
            </a:r>
          </a:p>
        </p:txBody>
      </p:sp>
      <p:sp>
        <p:nvSpPr>
          <p:cNvPr id="18434" name="Rectangle 2"/>
          <p:cNvSpPr>
            <a:spLocks noChangeArrowheads="1"/>
          </p:cNvSpPr>
          <p:nvPr>
            <p:ph type="body" idx="1"/>
          </p:nvPr>
        </p:nvSpPr>
        <p:spPr>
          <a:xfrm>
            <a:off x="1270000" y="1130300"/>
            <a:ext cx="5232400" cy="7772400"/>
          </a:xfrm>
          <a:ln/>
        </p:spPr>
        <p:txBody>
          <a:bodyPr/>
          <a:lstStyle/>
          <a:p>
            <a:r>
              <a:rPr lang="en-US"/>
              <a:t>Mole balance on A:</a:t>
            </a:r>
          </a:p>
          <a:p>
            <a:pPr>
              <a:spcBef>
                <a:spcPts val="1300"/>
              </a:spcBef>
            </a:pPr>
            <a:r>
              <a:rPr lang="en-US"/>
              <a:t>Rate expression:</a:t>
            </a:r>
          </a:p>
          <a:p>
            <a:r>
              <a:rPr lang="en-US"/>
              <a:t>Mole balance after substitution:</a:t>
            </a:r>
          </a:p>
          <a:p>
            <a:r>
              <a:rPr lang="en-US"/>
              <a:t>Prepare for integration</a:t>
            </a:r>
          </a:p>
          <a:p>
            <a:pPr marL="762000" lvl="1">
              <a:spcBef>
                <a:spcPts val="900"/>
              </a:spcBef>
            </a:pPr>
            <a:r>
              <a:rPr lang="en-US"/>
              <a:t> </a:t>
            </a:r>
          </a:p>
          <a:p>
            <a:pPr>
              <a:spcBef>
                <a:spcPts val="1900"/>
              </a:spcBef>
            </a:pPr>
            <a:r>
              <a:rPr lang="en-US"/>
              <a:t>After integration: </a:t>
            </a:r>
          </a:p>
          <a:p>
            <a:pPr>
              <a:spcBef>
                <a:spcPts val="2100"/>
              </a:spcBef>
            </a:pPr>
            <a:r>
              <a:rPr lang="en-US"/>
              <a:t>Model is linear, </a:t>
            </a:r>
            <a:r>
              <a:rPr lang="en-US" i="1"/>
              <a:t>y</a:t>
            </a:r>
            <a:r>
              <a:rPr lang="en-US"/>
              <a:t> = </a:t>
            </a:r>
            <a:r>
              <a:rPr lang="en-US" i="1"/>
              <a:t>m</a:t>
            </a:r>
            <a:r>
              <a:rPr lang="en-US">
                <a:cs typeface="Apple Symbols" charset="0"/>
              </a:rPr>
              <a:t>⋅</a:t>
            </a:r>
            <a:r>
              <a:rPr lang="en-US" i="1"/>
              <a:t>x</a:t>
            </a:r>
          </a:p>
          <a:p>
            <a:pPr marL="762000" lvl="1">
              <a:spcBef>
                <a:spcPts val="1800"/>
              </a:spcBef>
            </a:pPr>
            <a:r>
              <a:rPr lang="en-US" i="1"/>
              <a:t> </a:t>
            </a:r>
          </a:p>
          <a:p>
            <a:pPr marL="762000" lvl="1">
              <a:spcBef>
                <a:spcPts val="3200"/>
              </a:spcBef>
            </a:pPr>
            <a:r>
              <a:rPr lang="en-US" i="1"/>
              <a:t> </a:t>
            </a:r>
          </a:p>
          <a:p>
            <a:pPr marL="762000" lvl="1">
              <a:spcBef>
                <a:spcPts val="900"/>
              </a:spcBef>
            </a:pPr>
            <a:r>
              <a:rPr lang="en-US" i="1"/>
              <a:t> </a:t>
            </a:r>
          </a:p>
          <a:p>
            <a:r>
              <a:rPr lang="en-US"/>
              <a:t>Calculation of </a:t>
            </a:r>
            <a:r>
              <a:rPr lang="en-US" i="1"/>
              <a:t>x</a:t>
            </a:r>
            <a:r>
              <a:rPr lang="en-US"/>
              <a:t> and </a:t>
            </a:r>
            <a:r>
              <a:rPr lang="en-US" i="1"/>
              <a:t>y</a:t>
            </a:r>
            <a:endParaRPr lang="en-US"/>
          </a:p>
          <a:p>
            <a:pPr marL="762000" lvl="1"/>
            <a:r>
              <a:rPr lang="en-US"/>
              <a:t> </a:t>
            </a:r>
          </a:p>
          <a:p>
            <a:pPr marL="762000" lvl="1"/>
            <a:r>
              <a:rPr lang="en-US"/>
              <a:t> </a:t>
            </a:r>
          </a:p>
          <a:p>
            <a:r>
              <a:rPr lang="en-US"/>
              <a:t>Fit</a:t>
            </a:r>
          </a:p>
          <a:p>
            <a:pPr marL="762000" lvl="1"/>
            <a:r>
              <a:rPr lang="en-US" i="1"/>
              <a:t>r</a:t>
            </a:r>
            <a:r>
              <a:rPr lang="en-US" i="1" baseline="32000"/>
              <a:t>2</a:t>
            </a:r>
            <a:r>
              <a:rPr lang="en-US"/>
              <a:t> = 0.91</a:t>
            </a:r>
          </a:p>
          <a:p>
            <a:pPr marL="762000" lvl="1"/>
            <a:r>
              <a:rPr lang="en-US" i="1"/>
              <a:t>m</a:t>
            </a:r>
            <a:r>
              <a:rPr lang="en-US"/>
              <a:t> = 0.10 ± 0.01 min</a:t>
            </a:r>
            <a:r>
              <a:rPr lang="en-US" baseline="32000"/>
              <a:t>-1</a:t>
            </a:r>
          </a:p>
        </p:txBody>
      </p:sp>
      <p:pic>
        <p:nvPicPr>
          <p:cNvPr id="1843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3113" y="1993900"/>
            <a:ext cx="1655762"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3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4500" y="1003300"/>
            <a:ext cx="1216025"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3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49700" y="1714500"/>
            <a:ext cx="1239838" cy="38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38"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06600" y="2870200"/>
            <a:ext cx="1046163"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39"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24300" y="3352800"/>
            <a:ext cx="1677988"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4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43100" y="5537200"/>
            <a:ext cx="801688"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41"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55800" y="4559300"/>
            <a:ext cx="1411288"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42"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43100" y="5880100"/>
            <a:ext cx="754063" cy="31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43"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55800" y="6654800"/>
            <a:ext cx="1143000" cy="43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44"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55800" y="7048500"/>
            <a:ext cx="1143000" cy="38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45"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89700" y="3543300"/>
            <a:ext cx="5486400" cy="415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18435"/>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8436"/>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18437"/>
                                        </p:tgtEl>
                                        <p:attrNameLst>
                                          <p:attrName>style.visibility</p:attrName>
                                        </p:attrNameLst>
                                      </p:cBhvr>
                                      <p:to>
                                        <p:strVal val="visible"/>
                                      </p:to>
                                    </p:set>
                                  </p:childTnLst>
                                </p:cTn>
                              </p:par>
                            </p:childTnLst>
                          </p:cTn>
                        </p:par>
                        <p:par>
                          <p:cTn id="13" fill="hold" nodeType="afterGroup">
                            <p:stCondLst>
                              <p:cond delay="1500"/>
                            </p:stCondLst>
                            <p:childTnLst>
                              <p:par>
                                <p:cTn id="14" presetID="1" presetClass="entr" presetSubtype="0" fill="hold" nodeType="afterEffect">
                                  <p:stCondLst>
                                    <p:cond delay="0"/>
                                  </p:stCondLst>
                                  <p:childTnLst>
                                    <p:set>
                                      <p:cBhvr>
                                        <p:cTn id="15" dur="1" fill="hold">
                                          <p:stCondLst>
                                            <p:cond delay="499"/>
                                          </p:stCondLst>
                                        </p:cTn>
                                        <p:tgtEl>
                                          <p:spTgt spid="18438"/>
                                        </p:tgtEl>
                                        <p:attrNameLst>
                                          <p:attrName>style.visibility</p:attrName>
                                        </p:attrNameLst>
                                      </p:cBhvr>
                                      <p:to>
                                        <p:strVal val="visible"/>
                                      </p:to>
                                    </p:set>
                                  </p:childTnLst>
                                </p:cTn>
                              </p:par>
                            </p:childTnLst>
                          </p:cTn>
                        </p:par>
                        <p:par>
                          <p:cTn id="16" fill="hold" nodeType="afterGroup">
                            <p:stCondLst>
                              <p:cond delay="2000"/>
                            </p:stCondLst>
                            <p:childTnLst>
                              <p:par>
                                <p:cTn id="17" presetID="1" presetClass="entr" presetSubtype="0" fill="hold" nodeType="afterEffect">
                                  <p:stCondLst>
                                    <p:cond delay="0"/>
                                  </p:stCondLst>
                                  <p:childTnLst>
                                    <p:set>
                                      <p:cBhvr>
                                        <p:cTn id="18" dur="1" fill="hold">
                                          <p:stCondLst>
                                            <p:cond delay="499"/>
                                          </p:stCondLst>
                                        </p:cTn>
                                        <p:tgtEl>
                                          <p:spTgt spid="18439"/>
                                        </p:tgtEl>
                                        <p:attrNameLst>
                                          <p:attrName>style.visibility</p:attrName>
                                        </p:attrNameLst>
                                      </p:cBhvr>
                                      <p:to>
                                        <p:strVal val="visible"/>
                                      </p:to>
                                    </p:set>
                                  </p:childTnLst>
                                </p:cTn>
                              </p:par>
                            </p:childTnLst>
                          </p:cTn>
                        </p:par>
                        <p:par>
                          <p:cTn id="19" fill="hold" nodeType="afterGroup">
                            <p:stCondLst>
                              <p:cond delay="2500"/>
                            </p:stCondLst>
                            <p:childTnLst>
                              <p:par>
                                <p:cTn id="20" presetID="1" presetClass="entr" presetSubtype="0" fill="hold" nodeType="afterEffect">
                                  <p:stCondLst>
                                    <p:cond delay="0"/>
                                  </p:stCondLst>
                                  <p:childTnLst>
                                    <p:set>
                                      <p:cBhvr>
                                        <p:cTn id="21" dur="1" fill="hold">
                                          <p:stCondLst>
                                            <p:cond delay="499"/>
                                          </p:stCondLst>
                                        </p:cTn>
                                        <p:tgtEl>
                                          <p:spTgt spid="18440"/>
                                        </p:tgtEl>
                                        <p:attrNameLst>
                                          <p:attrName>style.visibility</p:attrName>
                                        </p:attrNameLst>
                                      </p:cBhvr>
                                      <p:to>
                                        <p:strVal val="visible"/>
                                      </p:to>
                                    </p:set>
                                  </p:childTnLst>
                                </p:cTn>
                              </p:par>
                            </p:childTnLst>
                          </p:cTn>
                        </p:par>
                        <p:par>
                          <p:cTn id="22" fill="hold" nodeType="afterGroup">
                            <p:stCondLst>
                              <p:cond delay="3000"/>
                            </p:stCondLst>
                            <p:childTnLst>
                              <p:par>
                                <p:cTn id="23" presetID="1" presetClass="entr" presetSubtype="0" fill="hold" nodeType="afterEffect">
                                  <p:stCondLst>
                                    <p:cond delay="0"/>
                                  </p:stCondLst>
                                  <p:childTnLst>
                                    <p:set>
                                      <p:cBhvr>
                                        <p:cTn id="24" dur="1" fill="hold">
                                          <p:stCondLst>
                                            <p:cond delay="499"/>
                                          </p:stCondLst>
                                        </p:cTn>
                                        <p:tgtEl>
                                          <p:spTgt spid="18441"/>
                                        </p:tgtEl>
                                        <p:attrNameLst>
                                          <p:attrName>style.visibility</p:attrName>
                                        </p:attrNameLst>
                                      </p:cBhvr>
                                      <p:to>
                                        <p:strVal val="visible"/>
                                      </p:to>
                                    </p:set>
                                  </p:childTnLst>
                                </p:cTn>
                              </p:par>
                            </p:childTnLst>
                          </p:cTn>
                        </p:par>
                        <p:par>
                          <p:cTn id="25" fill="hold" nodeType="afterGroup">
                            <p:stCondLst>
                              <p:cond delay="3500"/>
                            </p:stCondLst>
                            <p:childTnLst>
                              <p:par>
                                <p:cTn id="26" presetID="1" presetClass="entr" presetSubtype="0" fill="hold" nodeType="afterEffect">
                                  <p:stCondLst>
                                    <p:cond delay="0"/>
                                  </p:stCondLst>
                                  <p:childTnLst>
                                    <p:set>
                                      <p:cBhvr>
                                        <p:cTn id="27" dur="1" fill="hold">
                                          <p:stCondLst>
                                            <p:cond delay="499"/>
                                          </p:stCondLst>
                                        </p:cTn>
                                        <p:tgtEl>
                                          <p:spTgt spid="18442"/>
                                        </p:tgtEl>
                                        <p:attrNameLst>
                                          <p:attrName>style.visibility</p:attrName>
                                        </p:attrNameLst>
                                      </p:cBhvr>
                                      <p:to>
                                        <p:strVal val="visible"/>
                                      </p:to>
                                    </p:set>
                                  </p:childTnLst>
                                </p:cTn>
                              </p:par>
                            </p:childTnLst>
                          </p:cTn>
                        </p:par>
                        <p:par>
                          <p:cTn id="28" fill="hold" nodeType="afterGroup">
                            <p:stCondLst>
                              <p:cond delay="4000"/>
                            </p:stCondLst>
                            <p:childTnLst>
                              <p:par>
                                <p:cTn id="29" presetID="1" presetClass="entr" presetSubtype="0" fill="hold" nodeType="afterEffect">
                                  <p:stCondLst>
                                    <p:cond delay="0"/>
                                  </p:stCondLst>
                                  <p:childTnLst>
                                    <p:set>
                                      <p:cBhvr>
                                        <p:cTn id="30" dur="1" fill="hold">
                                          <p:stCondLst>
                                            <p:cond delay="499"/>
                                          </p:stCondLst>
                                        </p:cTn>
                                        <p:tgtEl>
                                          <p:spTgt spid="18443"/>
                                        </p:tgtEl>
                                        <p:attrNameLst>
                                          <p:attrName>style.visibility</p:attrName>
                                        </p:attrNameLst>
                                      </p:cBhvr>
                                      <p:to>
                                        <p:strVal val="visible"/>
                                      </p:to>
                                    </p:set>
                                  </p:childTnLst>
                                </p:cTn>
                              </p:par>
                            </p:childTnLst>
                          </p:cTn>
                        </p:par>
                        <p:par>
                          <p:cTn id="31" fill="hold" nodeType="afterGroup">
                            <p:stCondLst>
                              <p:cond delay="4500"/>
                            </p:stCondLst>
                            <p:childTnLst>
                              <p:par>
                                <p:cTn id="32" presetID="1" presetClass="entr" presetSubtype="0" fill="hold" nodeType="afterEffect">
                                  <p:stCondLst>
                                    <p:cond delay="0"/>
                                  </p:stCondLst>
                                  <p:childTnLst>
                                    <p:set>
                                      <p:cBhvr>
                                        <p:cTn id="33" dur="1" fill="hold">
                                          <p:stCondLst>
                                            <p:cond delay="499"/>
                                          </p:stCondLst>
                                        </p:cTn>
                                        <p:tgtEl>
                                          <p:spTgt spid="184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title"/>
          </p:nvPr>
        </p:nvSpPr>
        <p:spPr>
          <a:ln/>
        </p:spPr>
        <p:txBody>
          <a:bodyPr/>
          <a:lstStyle/>
          <a:p>
            <a:r>
              <a:rPr lang="en-US"/>
              <a:t>Comparison of Differential and Integral Analysis</a:t>
            </a:r>
          </a:p>
        </p:txBody>
      </p:sp>
      <p:sp>
        <p:nvSpPr>
          <p:cNvPr id="19458" name="Rectangle 2"/>
          <p:cNvSpPr>
            <a:spLocks noChangeArrowheads="1"/>
          </p:cNvSpPr>
          <p:nvPr>
            <p:ph type="body" idx="1"/>
          </p:nvPr>
        </p:nvSpPr>
        <p:spPr>
          <a:ln/>
        </p:spPr>
        <p:txBody>
          <a:bodyPr/>
          <a:lstStyle/>
          <a:p>
            <a:r>
              <a:rPr lang="en-US"/>
              <a:t>Differential Analysis (Activity 14.1c)</a:t>
            </a:r>
          </a:p>
          <a:p>
            <a:pPr marL="762000" lvl="1"/>
            <a:r>
              <a:rPr lang="en-US"/>
              <a:t>Second order polynomial used to approximate </a:t>
            </a:r>
            <a:r>
              <a:rPr lang="en-US" i="1"/>
              <a:t>dn</a:t>
            </a:r>
            <a:r>
              <a:rPr lang="en-US" i="1" baseline="-6000"/>
              <a:t>A</a:t>
            </a:r>
            <a:r>
              <a:rPr lang="en-US"/>
              <a:t>/</a:t>
            </a:r>
            <a:r>
              <a:rPr lang="en-US" i="1"/>
              <a:t>dt</a:t>
            </a:r>
            <a:endParaRPr lang="en-US"/>
          </a:p>
          <a:p>
            <a:pPr marL="1206500" lvl="2"/>
            <a:r>
              <a:rPr lang="en-US"/>
              <a:t>Top right model plot</a:t>
            </a:r>
          </a:p>
          <a:p>
            <a:pPr marL="1206500" lvl="2"/>
            <a:r>
              <a:rPr lang="en-US" i="1"/>
              <a:t>r</a:t>
            </a:r>
            <a:r>
              <a:rPr lang="en-US" i="1" baseline="32000"/>
              <a:t>2</a:t>
            </a:r>
            <a:r>
              <a:rPr lang="en-US"/>
              <a:t> = 0.85</a:t>
            </a:r>
          </a:p>
          <a:p>
            <a:pPr marL="1206500" lvl="2"/>
            <a:r>
              <a:rPr lang="en-US" i="1"/>
              <a:t>m</a:t>
            </a:r>
            <a:r>
              <a:rPr lang="en-US"/>
              <a:t> = 0.10 ± 0.01 min</a:t>
            </a:r>
            <a:r>
              <a:rPr lang="en-US" baseline="32000"/>
              <a:t>-1</a:t>
            </a:r>
            <a:endParaRPr lang="en-US"/>
          </a:p>
          <a:p>
            <a:pPr marL="762000" lvl="1"/>
            <a:r>
              <a:rPr lang="en-US"/>
              <a:t>Best finite differences (central differences)</a:t>
            </a:r>
          </a:p>
          <a:p>
            <a:pPr marL="1206500" lvl="2"/>
            <a:r>
              <a:rPr lang="en-US" i="1"/>
              <a:t>r</a:t>
            </a:r>
            <a:r>
              <a:rPr lang="en-US" i="1" baseline="32000"/>
              <a:t>2</a:t>
            </a:r>
            <a:r>
              <a:rPr lang="en-US"/>
              <a:t> = 0.16</a:t>
            </a:r>
          </a:p>
          <a:p>
            <a:pPr marL="1206500" lvl="2"/>
            <a:r>
              <a:rPr lang="en-US" i="1"/>
              <a:t>m</a:t>
            </a:r>
            <a:r>
              <a:rPr lang="en-US"/>
              <a:t> = 0.08 ± 0.03 min</a:t>
            </a:r>
            <a:r>
              <a:rPr lang="en-US" baseline="32000"/>
              <a:t>-1</a:t>
            </a:r>
            <a:endParaRPr lang="en-US"/>
          </a:p>
          <a:p>
            <a:r>
              <a:rPr lang="en-US"/>
              <a:t>Integral Analysis (Activity 15.1)</a:t>
            </a:r>
          </a:p>
          <a:p>
            <a:pPr marL="762000" lvl="1"/>
            <a:r>
              <a:rPr lang="en-US"/>
              <a:t>Bottom right model plot</a:t>
            </a:r>
          </a:p>
          <a:p>
            <a:pPr marL="762000" lvl="1"/>
            <a:r>
              <a:rPr lang="en-US" i="1"/>
              <a:t>r</a:t>
            </a:r>
            <a:r>
              <a:rPr lang="en-US" i="1" baseline="32000"/>
              <a:t>2</a:t>
            </a:r>
            <a:r>
              <a:rPr lang="en-US"/>
              <a:t> = 0.91</a:t>
            </a:r>
          </a:p>
          <a:p>
            <a:pPr marL="762000" lvl="1"/>
            <a:r>
              <a:rPr lang="en-US" i="1"/>
              <a:t>m</a:t>
            </a:r>
            <a:r>
              <a:rPr lang="en-US"/>
              <a:t> = 0.10 ± 0.01 min</a:t>
            </a:r>
            <a:r>
              <a:rPr lang="en-US" baseline="32000"/>
              <a:t>-1</a:t>
            </a:r>
            <a:endParaRPr lang="en-US"/>
          </a:p>
          <a:p>
            <a:r>
              <a:rPr lang="en-US"/>
              <a:t>When data are noisy</a:t>
            </a:r>
          </a:p>
          <a:p>
            <a:pPr marL="762000" lvl="1"/>
            <a:r>
              <a:rPr lang="en-US"/>
              <a:t>Integral analysis is preferred</a:t>
            </a:r>
          </a:p>
          <a:p>
            <a:pPr marL="1206500" lvl="2"/>
            <a:r>
              <a:rPr lang="en-US"/>
              <a:t>fit once</a:t>
            </a:r>
          </a:p>
          <a:p>
            <a:pPr marL="762000" lvl="1"/>
            <a:r>
              <a:rPr lang="en-US"/>
              <a:t>Polynomial approximation is second best</a:t>
            </a:r>
          </a:p>
          <a:p>
            <a:pPr marL="1206500" lvl="2"/>
            <a:r>
              <a:rPr lang="en-US"/>
              <a:t>fit twice</a:t>
            </a:r>
          </a:p>
          <a:p>
            <a:pPr marL="762000" lvl="1"/>
            <a:r>
              <a:rPr lang="en-US"/>
              <a:t>Finite differences approximation should be avoided</a:t>
            </a:r>
          </a:p>
        </p:txBody>
      </p:sp>
      <p:pic>
        <p:nvPicPr>
          <p:cNvPr id="1945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0400" y="1168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0400" y="5334000"/>
            <a:ext cx="5486400" cy="415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body" idx="1"/>
          </p:nvPr>
        </p:nvSpPr>
        <p:spPr>
          <a:xfrm>
            <a:off x="838200" y="1676400"/>
            <a:ext cx="5905500" cy="6388100"/>
          </a:xfrm>
          <a:ln/>
        </p:spPr>
        <p:txBody>
          <a:bodyPr/>
          <a:lstStyle/>
          <a:p>
            <a:pPr>
              <a:lnSpc>
                <a:spcPct val="90000"/>
              </a:lnSpc>
              <a:tabLst>
                <a:tab pos="5222875" algn="r"/>
                <a:tab pos="5222875" algn="r"/>
                <a:tab pos="5222875" algn="r"/>
                <a:tab pos="5222875" algn="r"/>
                <a:tab pos="5222875" algn="r"/>
              </a:tabLst>
            </a:pPr>
            <a:r>
              <a:rPr lang="en-US"/>
              <a:t>The gas phase, isothermal decomposition shown in  reaction (1), was studied at </a:t>
            </a:r>
            <a:br>
              <a:rPr lang="en-US"/>
            </a:br>
            <a:r>
              <a:rPr lang="en-US"/>
              <a:t>1150 K and 1 atm pressure using a PFR.</a:t>
            </a:r>
          </a:p>
          <a:p>
            <a:pPr lvl="1">
              <a:lnSpc>
                <a:spcPct val="90000"/>
              </a:lnSpc>
              <a:spcBef>
                <a:spcPts val="2100"/>
              </a:spcBef>
              <a:tabLst>
                <a:tab pos="5222875" algn="r"/>
                <a:tab pos="5222875" algn="r"/>
                <a:tab pos="5222875" algn="r"/>
                <a:tab pos="5222875" algn="r"/>
                <a:tab pos="5222875" algn="r"/>
              </a:tabLst>
            </a:pPr>
            <a:r>
              <a:rPr lang="en-US" sz="2200"/>
              <a:t>2 A </a:t>
            </a:r>
            <a:r>
              <a:rPr lang="en-US" sz="2200">
                <a:latin typeface="Symbol" charset="0"/>
                <a:cs typeface="Symbol" charset="0"/>
                <a:sym typeface="Symbol" charset="0"/>
              </a:rPr>
              <a:t>→</a:t>
            </a:r>
            <a:r>
              <a:rPr lang="en-US" sz="2200"/>
              <a:t> 2 Y + Z	(1)</a:t>
            </a:r>
          </a:p>
          <a:p>
            <a:pPr>
              <a:lnSpc>
                <a:spcPct val="90000"/>
              </a:lnSpc>
              <a:spcBef>
                <a:spcPts val="1500"/>
              </a:spcBef>
              <a:tabLst>
                <a:tab pos="5222875" algn="r"/>
                <a:tab pos="5222875" algn="r"/>
                <a:tab pos="5222875" algn="r"/>
                <a:tab pos="5222875" algn="r"/>
                <a:tab pos="5222875" algn="r"/>
              </a:tabLst>
            </a:pPr>
            <a:r>
              <a:rPr lang="en-US"/>
              <a:t>The feed was pure A, and the tubular reactor had a volume of 150 cm</a:t>
            </a:r>
            <a:r>
              <a:rPr lang="en-US" baseline="30000"/>
              <a:t>3</a:t>
            </a:r>
            <a:r>
              <a:rPr lang="en-US"/>
              <a:t>. The inlet flow rate was varied and the outlet partial pressure of Z was measured. The data are tabulated in the table to the right.</a:t>
            </a:r>
          </a:p>
          <a:p>
            <a:pPr>
              <a:lnSpc>
                <a:spcPct val="110000"/>
              </a:lnSpc>
              <a:spcBef>
                <a:spcPts val="1800"/>
              </a:spcBef>
              <a:tabLst>
                <a:tab pos="5222875" algn="r"/>
                <a:tab pos="5222875" algn="r"/>
                <a:tab pos="5222875" algn="r"/>
                <a:tab pos="5222875" algn="r"/>
                <a:tab pos="5222875" algn="r"/>
              </a:tabLst>
            </a:pPr>
            <a:r>
              <a:rPr lang="en-US"/>
              <a:t>Group 1: Test the adequacy of </a:t>
            </a:r>
            <a:r>
              <a:rPr lang="en-US" i="1"/>
              <a:t>r</a:t>
            </a:r>
            <a:r>
              <a:rPr lang="en-US" i="1" baseline="-6000"/>
              <a:t>A</a:t>
            </a:r>
            <a:r>
              <a:rPr lang="en-US"/>
              <a:t> = −</a:t>
            </a:r>
            <a:r>
              <a:rPr lang="en-US" i="1"/>
              <a:t>k</a:t>
            </a:r>
            <a:r>
              <a:rPr lang="en-US">
                <a:cs typeface="Apple Symbols" charset="0"/>
              </a:rPr>
              <a:t>⋅</a:t>
            </a:r>
            <a:r>
              <a:rPr lang="en-US" i="1"/>
              <a:t>C</a:t>
            </a:r>
            <a:r>
              <a:rPr lang="en-US" i="1" baseline="-6000"/>
              <a:t>A</a:t>
            </a:r>
            <a:r>
              <a:rPr lang="en-US"/>
              <a:t> as a rate expression.</a:t>
            </a:r>
          </a:p>
          <a:p>
            <a:pPr>
              <a:lnSpc>
                <a:spcPct val="110000"/>
              </a:lnSpc>
              <a:spcBef>
                <a:spcPts val="1800"/>
              </a:spcBef>
              <a:tabLst>
                <a:tab pos="5222875" algn="r"/>
                <a:tab pos="5222875" algn="r"/>
                <a:tab pos="5222875" algn="r"/>
                <a:tab pos="5222875" algn="r"/>
                <a:tab pos="5222875" algn="r"/>
              </a:tabLst>
            </a:pPr>
            <a:r>
              <a:rPr lang="en-US"/>
              <a:t>Group 2: Test the adequacy of </a:t>
            </a:r>
            <a:r>
              <a:rPr lang="en-US" i="1"/>
              <a:t>r</a:t>
            </a:r>
            <a:r>
              <a:rPr lang="en-US" i="1" baseline="-6000"/>
              <a:t>A</a:t>
            </a:r>
            <a:r>
              <a:rPr lang="en-US"/>
              <a:t> = −</a:t>
            </a:r>
            <a:r>
              <a:rPr lang="en-US" i="1"/>
              <a:t>k</a:t>
            </a:r>
            <a:r>
              <a:rPr lang="en-US">
                <a:cs typeface="Apple Symbols" charset="0"/>
              </a:rPr>
              <a:t>⋅</a:t>
            </a:r>
            <a:r>
              <a:rPr lang="en-US" i="1"/>
              <a:t>C</a:t>
            </a:r>
            <a:r>
              <a:rPr lang="en-US" i="1" baseline="-6000"/>
              <a:t>A</a:t>
            </a:r>
            <a:r>
              <a:rPr lang="en-US" i="1" baseline="32000"/>
              <a:t>2</a:t>
            </a:r>
            <a:r>
              <a:rPr lang="en-US"/>
              <a:t> as a rate expression.</a:t>
            </a:r>
          </a:p>
        </p:txBody>
      </p:sp>
      <p:sp>
        <p:nvSpPr>
          <p:cNvPr id="20482" name="Rectangle 2"/>
          <p:cNvSpPr>
            <a:spLocks noChangeArrowheads="1"/>
          </p:cNvSpPr>
          <p:nvPr>
            <p:ph type="title"/>
          </p:nvPr>
        </p:nvSpPr>
        <p:spPr>
          <a:ln/>
        </p:spPr>
        <p:txBody>
          <a:bodyPr/>
          <a:lstStyle/>
          <a:p>
            <a:r>
              <a:rPr lang="en-US"/>
              <a:t>Activity 15.2</a:t>
            </a:r>
          </a:p>
        </p:txBody>
      </p:sp>
      <p:graphicFrame>
        <p:nvGraphicFramePr>
          <p:cNvPr id="20483" name="Group 3"/>
          <p:cNvGraphicFramePr>
            <a:graphicFrameLocks noGrp="1"/>
          </p:cNvGraphicFramePr>
          <p:nvPr/>
        </p:nvGraphicFramePr>
        <p:xfrm>
          <a:off x="7086600" y="2311400"/>
          <a:ext cx="5018088" cy="5300666"/>
        </p:xfrm>
        <a:graphic>
          <a:graphicData uri="http://schemas.openxmlformats.org/drawingml/2006/table">
            <a:tbl>
              <a:tblPr/>
              <a:tblGrid>
                <a:gridCol w="2509838"/>
                <a:gridCol w="2508250"/>
              </a:tblGrid>
              <a:tr h="822325">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Inlet Feed Rate</a:t>
                      </a:r>
                      <a:b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b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(cm</a:t>
                      </a:r>
                      <a:r>
                        <a:rPr kumimoji="0" lang="en-US" sz="2000" b="0" i="0" u="none" strike="noStrike" cap="none" normalizeH="0" baseline="32000">
                          <a:ln>
                            <a:noFill/>
                          </a:ln>
                          <a:solidFill>
                            <a:schemeClr val="tx1"/>
                          </a:solidFill>
                          <a:effectLst/>
                          <a:latin typeface="Gill Sans" charset="0"/>
                          <a:ea typeface="Heiti SC Light" charset="0"/>
                          <a:cs typeface="Gill Sans" charset="0"/>
                          <a:sym typeface="Gill Sans" charset="0"/>
                        </a:rPr>
                        <a:t>3</a:t>
                      </a: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 min</a:t>
                      </a:r>
                      <a:r>
                        <a:rPr kumimoji="0" lang="en-US" sz="2000" b="0" i="0" u="none" strike="noStrike" cap="none" normalizeH="0" baseline="32000">
                          <a:ln>
                            <a:noFill/>
                          </a:ln>
                          <a:solidFill>
                            <a:schemeClr val="tx1"/>
                          </a:solidFill>
                          <a:effectLst/>
                          <a:latin typeface="Gill Sans" charset="0"/>
                          <a:ea typeface="Heiti SC Light" charset="0"/>
                          <a:cs typeface="Gill Sans" charset="0"/>
                          <a:sym typeface="Gill Sans" charset="0"/>
                        </a:rPr>
                        <a:t>-1</a:t>
                      </a: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Outlet Mole</a:t>
                      </a:r>
                      <a:b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b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Fraction of Z</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CCCCC"/>
                    </a:solidFill>
                  </a:tcPr>
                </a:tc>
              </a:tr>
              <a:tr h="63976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2.26</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0.088</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63976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1.23</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0.131</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63976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0.73</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0.166</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63976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0.51</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0.195</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63976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0.29</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0.228</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63976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0.17</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0.260</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63976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0.09</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0.287</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itle &amp; Bullets">
  <a:themeElements>
    <a:clrScheme name="">
      <a:dk1>
        <a:srgbClr val="000000"/>
      </a:dk1>
      <a:lt1>
        <a:srgbClr val="FFFFFF"/>
      </a:lt1>
      <a:dk2>
        <a:srgbClr val="000000"/>
      </a:dk2>
      <a:lt2>
        <a:srgbClr val="000000"/>
      </a:lt2>
      <a:accent1>
        <a:srgbClr val="FFFFFF"/>
      </a:accent1>
      <a:accent2>
        <a:srgbClr val="333399"/>
      </a:accent2>
      <a:accent3>
        <a:srgbClr val="FFFFFF"/>
      </a:accent3>
      <a:accent4>
        <a:srgbClr val="000000"/>
      </a:accent4>
      <a:accent5>
        <a:srgbClr val="FFFFF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itle &amp; Bullets - Left">
  <a:themeElements>
    <a:clrScheme name="">
      <a:dk1>
        <a:srgbClr val="000000"/>
      </a:dk1>
      <a:lt1>
        <a:srgbClr val="FFFFFF"/>
      </a:lt1>
      <a:dk2>
        <a:srgbClr val="000000"/>
      </a:dk2>
      <a:lt2>
        <a:srgbClr val="000000"/>
      </a:lt2>
      <a:accent1>
        <a:srgbClr val="FFFFFF"/>
      </a:accent1>
      <a:accent2>
        <a:srgbClr val="333399"/>
      </a:accent2>
      <a:accent3>
        <a:srgbClr val="FFFFFF"/>
      </a:accent3>
      <a:accent4>
        <a:srgbClr val="000000"/>
      </a:accent4>
      <a:accent5>
        <a:srgbClr val="FFFFF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TotalTime>
  <Pages>0</Pages>
  <Words>1105</Words>
  <Characters>0</Characters>
  <Application>Microsoft Macintosh PowerPoint</Application>
  <PresentationFormat>Custom</PresentationFormat>
  <Lines>0</Lines>
  <Paragraphs>211</Paragraphs>
  <Slides>13</Slides>
  <Notes>1</Notes>
  <HiddenSlides>0</HiddenSlides>
  <MMClips>0</MMClips>
  <ScaleCrop>false</ScaleCrop>
  <HeadingPairs>
    <vt:vector size="6" baseType="variant">
      <vt:variant>
        <vt:lpstr>Fonts Used</vt:lpstr>
      </vt:variant>
      <vt:variant>
        <vt:i4>10</vt:i4>
      </vt:variant>
      <vt:variant>
        <vt:lpstr>Theme</vt:lpstr>
      </vt:variant>
      <vt:variant>
        <vt:i4>11</vt:i4>
      </vt:variant>
      <vt:variant>
        <vt:lpstr>Slide Titles</vt:lpstr>
      </vt:variant>
      <vt:variant>
        <vt:i4>13</vt:i4>
      </vt:variant>
    </vt:vector>
  </HeadingPairs>
  <TitlesOfParts>
    <vt:vector size="34" baseType="lpstr">
      <vt:lpstr>Helvetica</vt:lpstr>
      <vt:lpstr>Heiti SC Light</vt:lpstr>
      <vt:lpstr>Heiti SC Medium</vt:lpstr>
      <vt:lpstr>Lucida Grande</vt:lpstr>
      <vt:lpstr>Gill Sans</vt:lpstr>
      <vt:lpstr>Arial Bold Italic</vt:lpstr>
      <vt:lpstr>Arial</vt:lpstr>
      <vt:lpstr>Apple Symbols</vt:lpstr>
      <vt:lpstr>Symbol</vt:lpstr>
      <vt:lpstr>ヒラギノ角ゴ ProN W3</vt:lpstr>
      <vt:lpstr>Title &amp; Subtitle</vt:lpstr>
      <vt:lpstr>Title &amp; Bullets</vt:lpstr>
      <vt:lpstr>Title - Top</vt:lpstr>
      <vt:lpstr>Title &amp; Bullets - Left</vt:lpstr>
      <vt:lpstr>Bullets</vt:lpstr>
      <vt:lpstr>Photo - Vertical</vt:lpstr>
      <vt:lpstr>Blank</vt:lpstr>
      <vt:lpstr>Photo - Horizontal</vt:lpstr>
      <vt:lpstr>Title &amp; Bullets - 2 Column</vt:lpstr>
      <vt:lpstr>Title &amp; Bullets - Right</vt:lpstr>
      <vt:lpstr>Title, Bullets &amp; Photo</vt:lpstr>
      <vt:lpstr>A First Course on Kinetics and Reaction Engineering</vt:lpstr>
      <vt:lpstr>Where We’re Going</vt:lpstr>
      <vt:lpstr>Integral Data Analysis</vt:lpstr>
      <vt:lpstr>Half-life Method</vt:lpstr>
      <vt:lpstr>Questions?</vt:lpstr>
      <vt:lpstr>Activity 15.1</vt:lpstr>
      <vt:lpstr>Solution</vt:lpstr>
      <vt:lpstr>Comparison of Differential and Integral Analysis</vt:lpstr>
      <vt:lpstr>Activity 15.2</vt:lpstr>
      <vt:lpstr>Mole Balance Design Equation</vt:lpstr>
      <vt:lpstr>PowerPoint Presentation</vt:lpstr>
      <vt:lpstr>Results</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2</cp:revision>
  <dcterms:modified xsi:type="dcterms:W3CDTF">2014-05-21T18:26:04Z</dcterms:modified>
</cp:coreProperties>
</file>