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68" r:id="rId13"/>
    <p:sldId id="257" r:id="rId14"/>
    <p:sldId id="258" r:id="rId15"/>
    <p:sldId id="271" r:id="rId16"/>
    <p:sldId id="259" r:id="rId17"/>
    <p:sldId id="260" r:id="rId18"/>
    <p:sldId id="261" r:id="rId19"/>
    <p:sldId id="263" r:id="rId20"/>
    <p:sldId id="264" r:id="rId21"/>
    <p:sldId id="262" r:id="rId22"/>
    <p:sldId id="266" r:id="rId23"/>
    <p:sldId id="265" r:id="rId24"/>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09723519"/>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4977613"/>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89212043"/>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4421057"/>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53877754"/>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2615437"/>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2496294"/>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37478274"/>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8979437"/>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04823520"/>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69358214"/>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4409027"/>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4681938"/>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1544435"/>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03950764"/>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7166958"/>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73115523"/>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8451893"/>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93039041"/>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65428980"/>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7783357"/>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92284545"/>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894209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71125783"/>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2122522"/>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4744344"/>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026651"/>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03016700"/>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3500543"/>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76818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44743870"/>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564619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0280758"/>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0627756"/>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09016142"/>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03825191"/>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1544758"/>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39268348"/>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53478718"/>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7022290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2649196"/>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159030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7290244"/>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6836089"/>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12158293"/>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3865769"/>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3166972"/>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56783126"/>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9023642"/>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49477141"/>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0358985"/>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43186844"/>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7814755"/>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7435666"/>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31236546"/>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7447825"/>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1249869"/>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79804200"/>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22108450"/>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212701"/>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0625733"/>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83736696"/>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0984128"/>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04533391"/>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0354526"/>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7079843"/>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68437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394648010"/>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31426668"/>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92230219"/>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26469190"/>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56035800"/>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8575212"/>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14108965"/>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2204471"/>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23439518"/>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2371439"/>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69434478"/>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2563157"/>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7840817"/>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5514105"/>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12603860"/>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69606850"/>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13980"/>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2519889"/>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14813336"/>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4952495"/>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46436429"/>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2582179"/>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360347"/>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96768776"/>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15854029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75972766"/>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572231"/>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9951684"/>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1181772"/>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8395903"/>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2503189"/>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5043013"/>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4628458"/>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68933031"/>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5607701"/>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6290181"/>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95294034"/>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884983"/>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22501457"/>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2775935"/>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37214864"/>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4093618"/>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8007922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48905161"/>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816676"/>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38230179"/>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4638013"/>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0198159"/>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83690022"/>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9505704"/>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27630640"/>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6202147"/>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85442495"/>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3672176"/>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4098"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6146"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4" Type="http://schemas.openxmlformats.org/officeDocument/2006/relationships/image" Target="../media/image15.emf"/><Relationship Id="rId5" Type="http://schemas.openxmlformats.org/officeDocument/2006/relationships/image" Target="../media/image16.emf"/><Relationship Id="rId6" Type="http://schemas.openxmlformats.org/officeDocument/2006/relationships/image" Target="../media/image17.emf"/><Relationship Id="rId7" Type="http://schemas.openxmlformats.org/officeDocument/2006/relationships/image" Target="../media/image18.jpeg"/><Relationship Id="rId8" Type="http://schemas.openxmlformats.org/officeDocument/2006/relationships/image" Target="../media/image19.jpeg"/><Relationship Id="rId9" Type="http://schemas.openxmlformats.org/officeDocument/2006/relationships/image" Target="../media/image20.jpeg"/><Relationship Id="rId10" Type="http://schemas.openxmlformats.org/officeDocument/2006/relationships/image" Target="../media/image21.jpeg"/><Relationship Id="rId1" Type="http://schemas.openxmlformats.org/officeDocument/2006/relationships/slideLayout" Target="../slideLayouts/slideLayout24.xml"/><Relationship Id="rId2" Type="http://schemas.openxmlformats.org/officeDocument/2006/relationships/image" Target="../media/image13.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5" Type="http://schemas.openxmlformats.org/officeDocument/2006/relationships/image" Target="../media/image8.jpeg"/><Relationship Id="rId1" Type="http://schemas.openxmlformats.org/officeDocument/2006/relationships/slideLayout" Target="../slideLayouts/slideLayout46.xml"/><Relationship Id="rId2"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4" Type="http://schemas.openxmlformats.org/officeDocument/2006/relationships/image" Target="../media/image11.emf"/><Relationship Id="rId1" Type="http://schemas.openxmlformats.org/officeDocument/2006/relationships/slideLayout" Target="../slideLayouts/slideLayout24.xml"/><Relationship Id="rId2"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14</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i="1"/>
              <a:t>n</a:t>
            </a:r>
            <a:r>
              <a:rPr lang="en-US" i="1" baseline="-6000"/>
              <a:t>A</a:t>
            </a:r>
            <a:r>
              <a:rPr lang="en-US"/>
              <a:t> vs. </a:t>
            </a:r>
            <a:r>
              <a:rPr lang="en-US" i="1"/>
              <a:t>t</a:t>
            </a:r>
            <a:r>
              <a:rPr lang="en-US"/>
              <a:t/>
            </a:r>
            <a:br>
              <a:rPr lang="en-US"/>
            </a:br>
            <a:r>
              <a:rPr lang="en-US"/>
              <a:t>Effect of Noise in the Data on Finite Differences</a:t>
            </a:r>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6400" y="2209800"/>
            <a:ext cx="7112000" cy="532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21507" name="Oval 3"/>
          <p:cNvSpPr>
            <a:spLocks/>
          </p:cNvSpPr>
          <p:nvPr/>
        </p:nvSpPr>
        <p:spPr bwMode="auto">
          <a:xfrm>
            <a:off x="4559300" y="3429000"/>
            <a:ext cx="1270000" cy="1270000"/>
          </a:xfrm>
          <a:prstGeom prst="ellipse">
            <a:avLst/>
          </a:prstGeom>
          <a:noFill/>
          <a:ln w="38100" cap="flat">
            <a:solidFill>
              <a:srgbClr val="FF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a:lstStyle/>
          <a:p>
            <a:r>
              <a:rPr lang="en-US"/>
              <a:t>Activity 14.1(c)</a:t>
            </a:r>
          </a:p>
        </p:txBody>
      </p:sp>
      <p:sp>
        <p:nvSpPr>
          <p:cNvPr id="22530" name="Rectangle 2"/>
          <p:cNvSpPr>
            <a:spLocks noChangeArrowheads="1"/>
          </p:cNvSpPr>
          <p:nvPr>
            <p:ph type="body" idx="1"/>
          </p:nvPr>
        </p:nvSpPr>
        <p:spPr>
          <a:ln/>
        </p:spPr>
        <p:txBody>
          <a:bodyPr/>
          <a:lstStyle/>
          <a:p>
            <a:pPr marL="0" indent="0">
              <a:buNone/>
            </a:pPr>
            <a:r>
              <a:rPr lang="en-US" dirty="0">
                <a:cs typeface="Lucida Grande" charset="0"/>
              </a:rPr>
              <a:t>A rate expression is needed for the reaction A  → Y + Z, which takes place in the liquid phase. It </a:t>
            </a:r>
            <a:r>
              <a:rPr lang="en-US" dirty="0" err="1">
                <a:cs typeface="Lucida Grande" charset="0"/>
              </a:rPr>
              <a:t>doesn</a:t>
            </a:r>
            <a:r>
              <a:rPr lang="ja-JP" altLang="en-US" dirty="0">
                <a:latin typeface="Arial"/>
                <a:cs typeface="Lucida Grande" charset="0"/>
              </a:rPr>
              <a:t>’</a:t>
            </a:r>
            <a:r>
              <a:rPr lang="en-US" dirty="0">
                <a:cs typeface="Lucida Grande" charset="0"/>
              </a:rPr>
              <a:t>t need to be highly accurate, but it is needed quickly. Only one experimental run has been made, that using an isothermal batch reactor. The reactor volume was 750 mL and the reaction was run at 70 °C. The initial concentration of A was 1M, and the concentration was measured at several times after the reaction began; the data are listed below.</a:t>
            </a:r>
            <a:endParaRPr lang="en-US" dirty="0"/>
          </a:p>
          <a:p>
            <a:pPr marL="0" indent="0">
              <a:buNone/>
            </a:pPr>
            <a:endParaRPr lang="en-US" dirty="0"/>
          </a:p>
          <a:p>
            <a:pPr marL="0" indent="0">
              <a:buNone/>
            </a:pPr>
            <a:r>
              <a:rPr lang="en-US" dirty="0"/>
              <a:t>Find the best value for a first order rate coefficient using the differential method of analysis and each of the estimates of </a:t>
            </a:r>
            <a:r>
              <a:rPr lang="en-US" dirty="0" err="1"/>
              <a:t>d</a:t>
            </a:r>
            <a:r>
              <a:rPr lang="en-US" i="1" dirty="0" err="1"/>
              <a:t>n</a:t>
            </a:r>
            <a:r>
              <a:rPr lang="en-US" i="1" baseline="-6000" dirty="0" err="1"/>
              <a:t>A</a:t>
            </a:r>
            <a:r>
              <a:rPr lang="en-US" dirty="0"/>
              <a:t>/</a:t>
            </a:r>
            <a:r>
              <a:rPr lang="en-US" dirty="0" err="1"/>
              <a:t>d</a:t>
            </a:r>
            <a:r>
              <a:rPr lang="en-US" i="1" dirty="0" err="1"/>
              <a:t>t</a:t>
            </a:r>
            <a:r>
              <a:rPr lang="en-US" dirty="0"/>
              <a:t> from parts (a) and (b). Comment upon the results.</a:t>
            </a:r>
          </a:p>
        </p:txBody>
      </p:sp>
      <p:graphicFrame>
        <p:nvGraphicFramePr>
          <p:cNvPr id="22531" name="Group 3"/>
          <p:cNvGraphicFramePr>
            <a:graphicFrameLocks noGrp="1"/>
          </p:cNvGraphicFramePr>
          <p:nvPr>
            <p:extLst>
              <p:ext uri="{D42A27DB-BD31-4B8C-83A1-F6EECF244321}">
                <p14:modId xmlns:p14="http://schemas.microsoft.com/office/powerpoint/2010/main" val="995680949"/>
              </p:ext>
            </p:extLst>
          </p:nvPr>
        </p:nvGraphicFramePr>
        <p:xfrm>
          <a:off x="6883400" y="1295400"/>
          <a:ext cx="5588000" cy="8178800"/>
        </p:xfrm>
        <a:graphic>
          <a:graphicData uri="http://schemas.openxmlformats.org/drawingml/2006/table">
            <a:tbl>
              <a:tblPr/>
              <a:tblGrid>
                <a:gridCol w="2794000"/>
                <a:gridCol w="2794000"/>
              </a:tblGrid>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C</a:t>
                      </a:r>
                      <a:r>
                        <a:rPr kumimoji="0" lang="en-US" sz="20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0.874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0.626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0.404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0.458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0.339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0.431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0.249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0.185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title"/>
          </p:nvPr>
        </p:nvSpPr>
        <p:spPr>
          <a:ln/>
        </p:spPr>
        <p:txBody>
          <a:bodyPr/>
          <a:lstStyle/>
          <a:p>
            <a:r>
              <a:rPr lang="en-US"/>
              <a:t>First Order Rate Expression</a:t>
            </a:r>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092200"/>
            <a:ext cx="165417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032000"/>
            <a:ext cx="1192213"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603500"/>
            <a:ext cx="996950"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3543300"/>
            <a:ext cx="754063"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8"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4254500"/>
            <a:ext cx="874713"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9"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74900" y="927100"/>
            <a:ext cx="5486400" cy="410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31100" y="9271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1"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74900" y="52070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62"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31100" y="52197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3554"/>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3555"/>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3556"/>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23557"/>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457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r>
              <a:rPr lang="en-US"/>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Fitting Models with Derivatives to Experimental Data</a:t>
            </a:r>
          </a:p>
        </p:txBody>
      </p:sp>
      <p:sp>
        <p:nvSpPr>
          <p:cNvPr id="14338" name="Rectangle 2"/>
          <p:cNvSpPr>
            <a:spLocks noChangeArrowheads="1"/>
          </p:cNvSpPr>
          <p:nvPr>
            <p:ph type="body" idx="1"/>
          </p:nvPr>
        </p:nvSpPr>
        <p:spPr>
          <a:ln/>
        </p:spPr>
        <p:txBody>
          <a:bodyPr/>
          <a:lstStyle/>
          <a:p>
            <a:r>
              <a:rPr lang="en-US"/>
              <a:t>In the differential method, derivatives that appear in the model equation are treated like experimentally measured variables</a:t>
            </a:r>
          </a:p>
          <a:p>
            <a:pPr marL="762000" lvl="1"/>
            <a:r>
              <a:rPr lang="en-US"/>
              <a:t>Usually not highly accurate, there best for initial or quick analysis</a:t>
            </a:r>
          </a:p>
          <a:p>
            <a:pPr marL="762000" lvl="1"/>
            <a:r>
              <a:rPr lang="en-US"/>
              <a:t>Requires estimation of the value of the derivative</a:t>
            </a:r>
          </a:p>
          <a:p>
            <a:r>
              <a:rPr lang="en-US"/>
              <a:t> Batch reactors</a:t>
            </a:r>
          </a:p>
          <a:p>
            <a:pPr marL="762000" lvl="1"/>
            <a:r>
              <a:rPr lang="en-US"/>
              <a:t>The experimental data allow calculation of the dependent variable (usually </a:t>
            </a:r>
            <a:r>
              <a:rPr lang="en-US" i="1"/>
              <a:t>n</a:t>
            </a:r>
            <a:r>
              <a:rPr lang="en-US" i="1" baseline="-6000"/>
              <a:t>i</a:t>
            </a:r>
            <a:r>
              <a:rPr lang="en-US"/>
              <a:t>) at several different values of the independent variable, </a:t>
            </a:r>
            <a:r>
              <a:rPr lang="en-US" i="1"/>
              <a:t>t</a:t>
            </a:r>
          </a:p>
          <a:p>
            <a:pPr marL="762000" lvl="1"/>
            <a:r>
              <a:rPr lang="en-US"/>
              <a:t>Tangent method (historical): plot the data, draw a smooth curve, at each </a:t>
            </a:r>
            <a:r>
              <a:rPr lang="en-US" i="1"/>
              <a:t>t</a:t>
            </a:r>
            <a:r>
              <a:rPr lang="en-US"/>
              <a:t>, draw a tangent, estimate the derivative as the slope of the tangent</a:t>
            </a:r>
          </a:p>
          <a:p>
            <a:pPr marL="762000" lvl="1"/>
            <a:r>
              <a:rPr lang="en-US"/>
              <a:t>Polynomial method: fit a polynomial that yields a smooth curve to the experimental data, at each </a:t>
            </a:r>
            <a:r>
              <a:rPr lang="en-US" i="1"/>
              <a:t>t</a:t>
            </a:r>
            <a:r>
              <a:rPr lang="en-US"/>
              <a:t>, evaluate the derivative of the polynomial and use the result to estimate the derivative</a:t>
            </a:r>
          </a:p>
          <a:p>
            <a:pPr marL="762000" lvl="1"/>
            <a:r>
              <a:rPr lang="en-US"/>
              <a:t>Finite difference method: connect the data points by straight line segments, at each </a:t>
            </a:r>
            <a:r>
              <a:rPr lang="en-US" i="1"/>
              <a:t>t</a:t>
            </a:r>
            <a:r>
              <a:rPr lang="en-US"/>
              <a:t>, estimate the derivative as the slope of the line segment preceding (backward differences) or following (forward differences) the point or as the average of the slopes of the line segments preceding and following (central differences) the point.</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62900" y="6680200"/>
            <a:ext cx="253047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9700" y="6680200"/>
            <a:ext cx="253047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1600" y="7785100"/>
            <a:ext cx="5183188"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4339"/>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4340"/>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4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Differential Data Analysis</a:t>
            </a:r>
          </a:p>
        </p:txBody>
      </p:sp>
      <p:sp>
        <p:nvSpPr>
          <p:cNvPr id="15362" name="Rectangle 2"/>
          <p:cNvSpPr>
            <a:spLocks noChangeArrowheads="1"/>
          </p:cNvSpPr>
          <p:nvPr>
            <p:ph type="body" idx="1"/>
          </p:nvPr>
        </p:nvSpPr>
        <p:spPr>
          <a:ln/>
        </p:spPr>
        <p:txBody>
          <a:bodyPr/>
          <a:lstStyle/>
          <a:p>
            <a:r>
              <a:rPr lang="en-US" dirty="0"/>
              <a:t>Initial rates</a:t>
            </a:r>
          </a:p>
          <a:p>
            <a:pPr marL="762000" lvl="1"/>
            <a:r>
              <a:rPr lang="en-US" dirty="0"/>
              <a:t>Prepare reagents in well-known proportions, start the reaction and only estimate the derivative at the start of the reaction using any of the preceding methods</a:t>
            </a:r>
          </a:p>
          <a:p>
            <a:pPr marL="762000" lvl="1"/>
            <a:r>
              <a:rPr lang="en-US" dirty="0"/>
              <a:t>Allows variation of a single concentration while holding all others constant</a:t>
            </a:r>
          </a:p>
          <a:p>
            <a:r>
              <a:rPr lang="en-US" dirty="0"/>
              <a:t>PFRs</a:t>
            </a:r>
          </a:p>
          <a:p>
            <a:pPr marL="762000" lvl="1"/>
            <a:r>
              <a:rPr lang="en-US" dirty="0"/>
              <a:t>The experimental data typically </a:t>
            </a:r>
            <a:r>
              <a:rPr lang="en-US" b="1" i="1" dirty="0"/>
              <a:t>do not</a:t>
            </a:r>
            <a:r>
              <a:rPr lang="en-US" dirty="0"/>
              <a:t> allow the calculation of the dependent variable (usually </a:t>
            </a:r>
            <a:r>
              <a:rPr lang="en-US" i="1" dirty="0" err="1"/>
              <a:t>ṅ</a:t>
            </a:r>
            <a:r>
              <a:rPr lang="en-US" i="1" baseline="-6000" dirty="0" err="1"/>
              <a:t>i</a:t>
            </a:r>
            <a:r>
              <a:rPr lang="en-US" dirty="0"/>
              <a:t>) at several different values of the independent variable, </a:t>
            </a:r>
            <a:r>
              <a:rPr lang="en-US" i="1" dirty="0"/>
              <a:t>z</a:t>
            </a:r>
            <a:endParaRPr lang="en-US" dirty="0"/>
          </a:p>
          <a:p>
            <a:pPr marL="762000" lvl="1"/>
            <a:r>
              <a:rPr lang="en-US" dirty="0"/>
              <a:t>Differential data analysis can only be used if the reactor was operated differentially</a:t>
            </a:r>
          </a:p>
          <a:p>
            <a:pPr marL="1206500" lvl="2">
              <a:spcBef>
                <a:spcPts val="3000"/>
              </a:spcBef>
            </a:pPr>
            <a:r>
              <a:rPr lang="en-US" dirty="0"/>
              <a:t> </a:t>
            </a:r>
          </a:p>
          <a:p>
            <a:pPr marL="1206500" lvl="2">
              <a:spcBef>
                <a:spcPts val="2500"/>
              </a:spcBef>
            </a:pPr>
            <a:r>
              <a:rPr lang="en-US" dirty="0"/>
              <a:t>only valid if the change in </a:t>
            </a:r>
            <a:r>
              <a:rPr lang="en-US" i="1" dirty="0" err="1"/>
              <a:t>ṅ</a:t>
            </a:r>
            <a:r>
              <a:rPr lang="en-US" i="1" baseline="-6000" dirty="0" err="1"/>
              <a:t>i</a:t>
            </a:r>
            <a:r>
              <a:rPr lang="en-US" dirty="0"/>
              <a:t> was small, e. g. 5%</a:t>
            </a:r>
          </a:p>
          <a:p>
            <a:pPr marL="762000" lvl="1"/>
            <a:r>
              <a:rPr lang="en-US" dirty="0"/>
              <a:t>When the rate expression is substituted into the design equation, it should be evaluated at the average of the inlet and outlet composition</a:t>
            </a:r>
          </a:p>
          <a:p>
            <a:pPr marL="1206500" lvl="2"/>
            <a:r>
              <a:rPr lang="en-US" dirty="0"/>
              <a:t>best if the inlet and outlet concentration of each species only differ by a small amount, </a:t>
            </a:r>
            <a:br>
              <a:rPr lang="en-US" dirty="0"/>
            </a:br>
            <a:r>
              <a:rPr lang="en-US" dirty="0"/>
              <a:t>e. g. 5%</a:t>
            </a:r>
          </a:p>
          <a:p>
            <a:r>
              <a:rPr lang="en-US" dirty="0"/>
              <a:t>Results from differential data analysis are more strongly influenced by experimental </a:t>
            </a:r>
            <a:r>
              <a:rPr lang="en-US" dirty="0" smtClean="0">
                <a:latin typeface="Arial"/>
              </a:rPr>
              <a:t>“</a:t>
            </a:r>
            <a:r>
              <a:rPr lang="en-US" dirty="0" smtClean="0"/>
              <a:t>noise</a:t>
            </a:r>
            <a:r>
              <a:rPr lang="en-US" dirty="0" smtClean="0">
                <a:latin typeface="Arial"/>
              </a:rPr>
              <a:t>”</a:t>
            </a:r>
            <a:r>
              <a:rPr lang="en-US" dirty="0" smtClean="0"/>
              <a:t> </a:t>
            </a:r>
            <a:r>
              <a:rPr lang="en-US" dirty="0"/>
              <a:t>than results from integral data analysis (Unit 15)</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1900" y="4495800"/>
            <a:ext cx="311467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14.1(a)</a:t>
            </a:r>
          </a:p>
        </p:txBody>
      </p:sp>
      <p:sp>
        <p:nvSpPr>
          <p:cNvPr id="17410" name="Rectangle 2"/>
          <p:cNvSpPr>
            <a:spLocks noChangeArrowheads="1"/>
          </p:cNvSpPr>
          <p:nvPr>
            <p:ph type="body" idx="1"/>
          </p:nvPr>
        </p:nvSpPr>
        <p:spPr>
          <a:xfrm>
            <a:off x="1320800" y="1219200"/>
            <a:ext cx="5232400" cy="7302500"/>
          </a:xfrm>
          <a:ln/>
        </p:spPr>
        <p:txBody>
          <a:bodyPr/>
          <a:lstStyle/>
          <a:p>
            <a:pPr marL="0" indent="0">
              <a:buNone/>
            </a:pPr>
            <a:r>
              <a:rPr lang="en-US" dirty="0">
                <a:cs typeface="Lucida Grande" charset="0"/>
              </a:rPr>
              <a:t>A rate expression is needed for the reaction A  → Y + Z, which takes place in the liquid phase. It </a:t>
            </a:r>
            <a:r>
              <a:rPr lang="en-US" dirty="0" err="1">
                <a:cs typeface="Lucida Grande" charset="0"/>
              </a:rPr>
              <a:t>doesn</a:t>
            </a:r>
            <a:r>
              <a:rPr lang="ja-JP" altLang="en-US" dirty="0">
                <a:latin typeface="Arial"/>
                <a:cs typeface="Lucida Grande" charset="0"/>
              </a:rPr>
              <a:t>’</a:t>
            </a:r>
            <a:r>
              <a:rPr lang="en-US" dirty="0">
                <a:cs typeface="Lucida Grande" charset="0"/>
              </a:rPr>
              <a:t>t need to be highly accurate, but it is needed quickly. Only one experimental run has been made, that using an isothermal batch reactor. The reactor volume was 750 mL and the reaction was run at 70 °C. The initial concentration of A was 1M, and the concentration was measured at several times after the reaction began; the data are listed below</a:t>
            </a:r>
            <a:r>
              <a:rPr lang="en-US" dirty="0" smtClean="0">
                <a:cs typeface="Lucida Grande" charset="0"/>
              </a:rPr>
              <a:t>.</a:t>
            </a:r>
            <a:endParaRPr lang="en-US" dirty="0"/>
          </a:p>
          <a:p>
            <a:pPr marL="0" indent="0">
              <a:buNone/>
            </a:pPr>
            <a:endParaRPr lang="en-US" dirty="0" smtClean="0"/>
          </a:p>
          <a:p>
            <a:pPr marL="0" indent="0">
              <a:buNone/>
            </a:pPr>
            <a:r>
              <a:rPr lang="en-US" dirty="0" smtClean="0"/>
              <a:t>Plot </a:t>
            </a:r>
            <a:r>
              <a:rPr lang="en-US" dirty="0"/>
              <a:t>the data, fit a 2nd, 3rd, 4th and 5th order polynomial to the data and plot the polynomials. Choose the best polynomial and use it to estimate </a:t>
            </a:r>
            <a:r>
              <a:rPr lang="en-US" dirty="0" err="1"/>
              <a:t>d</a:t>
            </a:r>
            <a:r>
              <a:rPr lang="en-US" i="1" dirty="0" err="1"/>
              <a:t>n</a:t>
            </a:r>
            <a:r>
              <a:rPr lang="en-US" i="1" baseline="-6000" dirty="0" err="1"/>
              <a:t>A</a:t>
            </a:r>
            <a:r>
              <a:rPr lang="en-US" dirty="0"/>
              <a:t>/</a:t>
            </a:r>
            <a:r>
              <a:rPr lang="en-US" dirty="0" err="1"/>
              <a:t>d</a:t>
            </a:r>
            <a:r>
              <a:rPr lang="en-US" i="1" dirty="0" err="1"/>
              <a:t>t</a:t>
            </a:r>
            <a:r>
              <a:rPr lang="en-US" dirty="0"/>
              <a:t> for each experimental data point.</a:t>
            </a:r>
          </a:p>
        </p:txBody>
      </p:sp>
      <p:graphicFrame>
        <p:nvGraphicFramePr>
          <p:cNvPr id="17411" name="Group 3"/>
          <p:cNvGraphicFramePr>
            <a:graphicFrameLocks noGrp="1"/>
          </p:cNvGraphicFramePr>
          <p:nvPr>
            <p:extLst>
              <p:ext uri="{D42A27DB-BD31-4B8C-83A1-F6EECF244321}">
                <p14:modId xmlns:p14="http://schemas.microsoft.com/office/powerpoint/2010/main" val="1953183555"/>
              </p:ext>
            </p:extLst>
          </p:nvPr>
        </p:nvGraphicFramePr>
        <p:xfrm>
          <a:off x="6883400" y="1143000"/>
          <a:ext cx="5588000" cy="8178800"/>
        </p:xfrm>
        <a:graphic>
          <a:graphicData uri="http://schemas.openxmlformats.org/drawingml/2006/table">
            <a:tbl>
              <a:tblPr/>
              <a:tblGrid>
                <a:gridCol w="2794000"/>
                <a:gridCol w="2794000"/>
              </a:tblGrid>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C</a:t>
                      </a:r>
                      <a:r>
                        <a:rPr kumimoji="0" lang="en-US" sz="20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0.874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0.626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0.404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0.458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0.339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0.431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0.249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0.185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body" idx="1"/>
          </p:nvPr>
        </p:nvSpPr>
        <p:spPr>
          <a:xfrm>
            <a:off x="1270000" y="431800"/>
            <a:ext cx="10464800" cy="469900"/>
          </a:xfrm>
          <a:ln/>
        </p:spPr>
        <p:txBody>
          <a:bodyPr/>
          <a:lstStyle/>
          <a:p>
            <a:pPr marL="0" indent="0" algn="ctr">
              <a:buNone/>
            </a:pPr>
            <a:r>
              <a:rPr lang="en-US" dirty="0"/>
              <a:t>Note </a:t>
            </a:r>
            <a:r>
              <a:rPr lang="en-US" i="1" dirty="0" err="1"/>
              <a:t>n</a:t>
            </a:r>
            <a:r>
              <a:rPr lang="en-US" i="1" baseline="-6000" dirty="0" err="1"/>
              <a:t>A</a:t>
            </a:r>
            <a:r>
              <a:rPr lang="en-US" dirty="0"/>
              <a:t> = </a:t>
            </a:r>
            <a:r>
              <a:rPr lang="en-US" i="1" dirty="0"/>
              <a:t>C</a:t>
            </a:r>
            <a:r>
              <a:rPr lang="en-US" i="1" baseline="-6000" dirty="0"/>
              <a:t>A</a:t>
            </a:r>
            <a:r>
              <a:rPr lang="en-US" dirty="0">
                <a:cs typeface="Apple Symbols" charset="0"/>
              </a:rPr>
              <a:t>⋅</a:t>
            </a:r>
            <a:r>
              <a:rPr lang="en-US" i="1" dirty="0"/>
              <a:t>V</a:t>
            </a:r>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3700" y="4760913"/>
            <a:ext cx="548640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4760913"/>
            <a:ext cx="548640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3700" y="927100"/>
            <a:ext cx="5486400" cy="410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8800" y="927100"/>
            <a:ext cx="5486400" cy="410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8438" name="Rectangle 6"/>
          <p:cNvSpPr>
            <a:spLocks/>
          </p:cNvSpPr>
          <p:nvPr/>
        </p:nvSpPr>
        <p:spPr bwMode="auto">
          <a:xfrm>
            <a:off x="4048125" y="1543050"/>
            <a:ext cx="105886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a:solidFill>
                  <a:schemeClr val="tx1"/>
                </a:solidFill>
                <a:ea typeface="ＭＳ Ｐゴシック" charset="0"/>
                <a:cs typeface="Helvetica" charset="0"/>
              </a:rPr>
              <a:t>2</a:t>
            </a:r>
            <a:r>
              <a:rPr lang="en-US" sz="1800" baseline="32000">
                <a:solidFill>
                  <a:schemeClr val="tx1"/>
                </a:solidFill>
                <a:ea typeface="ＭＳ Ｐゴシック" charset="0"/>
                <a:cs typeface="Helvetica" charset="0"/>
              </a:rPr>
              <a:t>nd</a:t>
            </a:r>
            <a:r>
              <a:rPr lang="en-US" sz="1800">
                <a:solidFill>
                  <a:schemeClr val="tx1"/>
                </a:solidFill>
                <a:ea typeface="ＭＳ Ｐゴシック" charset="0"/>
                <a:cs typeface="Helvetica" charset="0"/>
              </a:rPr>
              <a:t> Order</a:t>
            </a:r>
          </a:p>
        </p:txBody>
      </p:sp>
      <p:sp>
        <p:nvSpPr>
          <p:cNvPr id="18439" name="Rectangle 7"/>
          <p:cNvSpPr>
            <a:spLocks/>
          </p:cNvSpPr>
          <p:nvPr/>
        </p:nvSpPr>
        <p:spPr bwMode="auto">
          <a:xfrm>
            <a:off x="10239375" y="1549400"/>
            <a:ext cx="10255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a:solidFill>
                  <a:schemeClr val="tx1"/>
                </a:solidFill>
                <a:ea typeface="ＭＳ Ｐゴシック" charset="0"/>
                <a:cs typeface="Helvetica" charset="0"/>
              </a:rPr>
              <a:t>3</a:t>
            </a:r>
            <a:r>
              <a:rPr lang="en-US" sz="1800" baseline="32000">
                <a:solidFill>
                  <a:schemeClr val="tx1"/>
                </a:solidFill>
                <a:ea typeface="ＭＳ Ｐゴシック" charset="0"/>
                <a:cs typeface="Helvetica" charset="0"/>
              </a:rPr>
              <a:t>rd</a:t>
            </a:r>
            <a:r>
              <a:rPr lang="en-US" sz="1800">
                <a:solidFill>
                  <a:schemeClr val="tx1"/>
                </a:solidFill>
                <a:ea typeface="ＭＳ Ｐゴシック" charset="0"/>
                <a:cs typeface="Helvetica" charset="0"/>
              </a:rPr>
              <a:t> Order</a:t>
            </a:r>
          </a:p>
        </p:txBody>
      </p:sp>
      <p:sp>
        <p:nvSpPr>
          <p:cNvPr id="18440" name="Rectangle 8"/>
          <p:cNvSpPr>
            <a:spLocks/>
          </p:cNvSpPr>
          <p:nvPr/>
        </p:nvSpPr>
        <p:spPr bwMode="auto">
          <a:xfrm>
            <a:off x="4067175" y="5372100"/>
            <a:ext cx="1016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a:solidFill>
                  <a:schemeClr val="tx1"/>
                </a:solidFill>
                <a:ea typeface="ＭＳ Ｐゴシック" charset="0"/>
                <a:cs typeface="Helvetica" charset="0"/>
              </a:rPr>
              <a:t>4</a:t>
            </a:r>
            <a:r>
              <a:rPr lang="en-US" sz="1800" baseline="32000">
                <a:solidFill>
                  <a:schemeClr val="tx1"/>
                </a:solidFill>
                <a:ea typeface="ＭＳ Ｐゴシック" charset="0"/>
                <a:cs typeface="Helvetica" charset="0"/>
              </a:rPr>
              <a:t>th</a:t>
            </a:r>
            <a:r>
              <a:rPr lang="en-US" sz="1800">
                <a:solidFill>
                  <a:schemeClr val="tx1"/>
                </a:solidFill>
                <a:ea typeface="ＭＳ Ｐゴシック" charset="0"/>
                <a:cs typeface="Helvetica" charset="0"/>
              </a:rPr>
              <a:t> Order</a:t>
            </a:r>
          </a:p>
        </p:txBody>
      </p:sp>
      <p:sp>
        <p:nvSpPr>
          <p:cNvPr id="18441" name="Rectangle 9"/>
          <p:cNvSpPr>
            <a:spLocks/>
          </p:cNvSpPr>
          <p:nvPr/>
        </p:nvSpPr>
        <p:spPr bwMode="auto">
          <a:xfrm>
            <a:off x="10248900" y="5372100"/>
            <a:ext cx="1016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a:solidFill>
                  <a:schemeClr val="tx1"/>
                </a:solidFill>
                <a:ea typeface="ＭＳ Ｐゴシック" charset="0"/>
                <a:cs typeface="Helvetica" charset="0"/>
              </a:rPr>
              <a:t>5</a:t>
            </a:r>
            <a:r>
              <a:rPr lang="en-US" sz="1800" baseline="32000">
                <a:solidFill>
                  <a:schemeClr val="tx1"/>
                </a:solidFill>
                <a:ea typeface="ＭＳ Ｐゴシック" charset="0"/>
                <a:cs typeface="Helvetica" charset="0"/>
              </a:rPr>
              <a:t>th</a:t>
            </a:r>
            <a:r>
              <a:rPr lang="en-US" sz="1800">
                <a:solidFill>
                  <a:schemeClr val="tx1"/>
                </a:solidFill>
                <a:ea typeface="ＭＳ Ｐゴシック" charset="0"/>
                <a:cs typeface="Helvetica" charset="0"/>
              </a:rPr>
              <a:t> Order</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Activity 14.1(b)</a:t>
            </a:r>
          </a:p>
        </p:txBody>
      </p:sp>
      <p:sp>
        <p:nvSpPr>
          <p:cNvPr id="19458" name="Rectangle 2"/>
          <p:cNvSpPr>
            <a:spLocks noChangeArrowheads="1"/>
          </p:cNvSpPr>
          <p:nvPr>
            <p:ph type="body" idx="1"/>
          </p:nvPr>
        </p:nvSpPr>
        <p:spPr>
          <a:ln/>
        </p:spPr>
        <p:txBody>
          <a:bodyPr/>
          <a:lstStyle/>
          <a:p>
            <a:pPr marL="0" indent="0">
              <a:buNone/>
            </a:pPr>
            <a:r>
              <a:rPr lang="en-US" sz="2200" dirty="0">
                <a:cs typeface="Lucida Grande" charset="0"/>
              </a:rPr>
              <a:t>A rate expression is needed for the reaction A  → Y + Z, which takes place in the liquid phase. It </a:t>
            </a:r>
            <a:r>
              <a:rPr lang="en-US" sz="2200" dirty="0" err="1">
                <a:cs typeface="Lucida Grande" charset="0"/>
              </a:rPr>
              <a:t>doesn</a:t>
            </a:r>
            <a:r>
              <a:rPr lang="ja-JP" altLang="en-US" sz="2200" dirty="0">
                <a:latin typeface="Arial"/>
                <a:cs typeface="Lucida Grande" charset="0"/>
              </a:rPr>
              <a:t>’</a:t>
            </a:r>
            <a:r>
              <a:rPr lang="en-US" sz="2200" dirty="0">
                <a:cs typeface="Lucida Grande" charset="0"/>
              </a:rPr>
              <a:t>t need to be highly accurate, but it is needed quickly. Only one experimental run has been made, that using an isothermal batch reactor. The reactor volume was 750 mL and the reaction was run at 70 °C. The initial concentration of A was 1M, and the concentration was measured at several times after the reaction began; the data are listed below.</a:t>
            </a:r>
            <a:endParaRPr lang="en-US" sz="2200" dirty="0"/>
          </a:p>
          <a:p>
            <a:pPr marL="0" indent="0">
              <a:buNone/>
            </a:pPr>
            <a:endParaRPr lang="en-US" sz="2200" dirty="0"/>
          </a:p>
          <a:p>
            <a:pPr marL="0" indent="0">
              <a:buNone/>
            </a:pPr>
            <a:r>
              <a:rPr lang="en-US" sz="2200" dirty="0"/>
              <a:t>Use forward, backward and central differences to estimate </a:t>
            </a:r>
            <a:r>
              <a:rPr lang="en-US" sz="2200" dirty="0" err="1"/>
              <a:t>d</a:t>
            </a:r>
            <a:r>
              <a:rPr lang="en-US" sz="2200" i="1" dirty="0" err="1"/>
              <a:t>n</a:t>
            </a:r>
            <a:r>
              <a:rPr lang="en-US" sz="2200" i="1" baseline="-6000" dirty="0" err="1"/>
              <a:t>A</a:t>
            </a:r>
            <a:r>
              <a:rPr lang="en-US" sz="2200" dirty="0"/>
              <a:t>/</a:t>
            </a:r>
            <a:r>
              <a:rPr lang="en-US" sz="2200" dirty="0" err="1"/>
              <a:t>d</a:t>
            </a:r>
            <a:r>
              <a:rPr lang="en-US" sz="2200" i="1" dirty="0" err="1"/>
              <a:t>t</a:t>
            </a:r>
            <a:r>
              <a:rPr lang="en-US" sz="2200" dirty="0"/>
              <a:t> for each experimental data point. When using central differences, use a forward difference for the first data point and a backward difference for the last data point.</a:t>
            </a:r>
          </a:p>
        </p:txBody>
      </p:sp>
      <p:graphicFrame>
        <p:nvGraphicFramePr>
          <p:cNvPr id="19459" name="Group 3"/>
          <p:cNvGraphicFramePr>
            <a:graphicFrameLocks noGrp="1"/>
          </p:cNvGraphicFramePr>
          <p:nvPr>
            <p:extLst>
              <p:ext uri="{D42A27DB-BD31-4B8C-83A1-F6EECF244321}">
                <p14:modId xmlns:p14="http://schemas.microsoft.com/office/powerpoint/2010/main" val="2506883961"/>
              </p:ext>
            </p:extLst>
          </p:nvPr>
        </p:nvGraphicFramePr>
        <p:xfrm>
          <a:off x="6883400" y="1295400"/>
          <a:ext cx="5588000" cy="8178800"/>
        </p:xfrm>
        <a:graphic>
          <a:graphicData uri="http://schemas.openxmlformats.org/drawingml/2006/table">
            <a:tbl>
              <a:tblPr/>
              <a:tblGrid>
                <a:gridCol w="2794000"/>
                <a:gridCol w="2794000"/>
              </a:tblGrid>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C</a:t>
                      </a:r>
                      <a:r>
                        <a:rPr kumimoji="0" lang="en-US" sz="20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0.874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0.626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0.404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0.458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0.339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0.431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0.249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0.185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Finite Differences</a:t>
            </a:r>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006600"/>
            <a:ext cx="253047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3700" y="2006600"/>
            <a:ext cx="253047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21600" y="1981200"/>
            <a:ext cx="5183188"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20485" name="Rectangle 5"/>
          <p:cNvSpPr>
            <a:spLocks/>
          </p:cNvSpPr>
          <p:nvPr/>
        </p:nvSpPr>
        <p:spPr bwMode="auto">
          <a:xfrm>
            <a:off x="1331913" y="1231900"/>
            <a:ext cx="1233487"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a:solidFill>
                  <a:schemeClr val="tx1"/>
                </a:solidFill>
                <a:ea typeface="ＭＳ Ｐゴシック" charset="0"/>
                <a:cs typeface="Helvetica" charset="0"/>
              </a:rPr>
              <a:t>Forward</a:t>
            </a:r>
          </a:p>
        </p:txBody>
      </p:sp>
      <p:sp>
        <p:nvSpPr>
          <p:cNvPr id="20486" name="Rectangle 6"/>
          <p:cNvSpPr>
            <a:spLocks/>
          </p:cNvSpPr>
          <p:nvPr/>
        </p:nvSpPr>
        <p:spPr bwMode="auto">
          <a:xfrm>
            <a:off x="4740275" y="1231900"/>
            <a:ext cx="1452563"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a:solidFill>
                  <a:schemeClr val="tx1"/>
                </a:solidFill>
                <a:ea typeface="ＭＳ Ｐゴシック" charset="0"/>
                <a:cs typeface="Helvetica" charset="0"/>
              </a:rPr>
              <a:t>Backward</a:t>
            </a:r>
          </a:p>
        </p:txBody>
      </p:sp>
      <p:sp>
        <p:nvSpPr>
          <p:cNvPr id="20487" name="Rectangle 7"/>
          <p:cNvSpPr>
            <a:spLocks/>
          </p:cNvSpPr>
          <p:nvPr/>
        </p:nvSpPr>
        <p:spPr bwMode="auto">
          <a:xfrm>
            <a:off x="9766300" y="1231900"/>
            <a:ext cx="10953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a:solidFill>
                  <a:schemeClr val="tx1"/>
                </a:solidFill>
                <a:ea typeface="ＭＳ Ｐゴシック" charset="0"/>
                <a:cs typeface="Helvetica" charset="0"/>
              </a:rPr>
              <a:t>Central</a:t>
            </a:r>
          </a:p>
        </p:txBody>
      </p:sp>
      <p:graphicFrame>
        <p:nvGraphicFramePr>
          <p:cNvPr id="20488" name="Group 8"/>
          <p:cNvGraphicFramePr>
            <a:graphicFrameLocks noGrp="1"/>
          </p:cNvGraphicFramePr>
          <p:nvPr>
            <p:extLst>
              <p:ext uri="{D42A27DB-BD31-4B8C-83A1-F6EECF244321}">
                <p14:modId xmlns:p14="http://schemas.microsoft.com/office/powerpoint/2010/main" val="692331272"/>
              </p:ext>
            </p:extLst>
          </p:nvPr>
        </p:nvGraphicFramePr>
        <p:xfrm>
          <a:off x="939800" y="3429000"/>
          <a:ext cx="2287588" cy="5958840"/>
        </p:xfrm>
        <a:graphic>
          <a:graphicData uri="http://schemas.openxmlformats.org/drawingml/2006/table">
            <a:tbl>
              <a:tblPr/>
              <a:tblGrid>
                <a:gridCol w="906463"/>
                <a:gridCol w="1381125"/>
              </a:tblGrid>
              <a:tr h="660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dn</a:t>
                      </a:r>
                      <a:r>
                        <a:rPr kumimoji="0" lang="en-US" sz="18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/dt</a:t>
                      </a:r>
                    </a:p>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(mol/min)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-27.7500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-27.7500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-37.5000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-133.5000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dirty="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40.5000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dirty="0">
                          <a:ln>
                            <a:noFill/>
                          </a:ln>
                          <a:solidFill>
                            <a:schemeClr val="tx1"/>
                          </a:solidFill>
                          <a:effectLst/>
                          <a:latin typeface="Arial" charset="0"/>
                          <a:ea typeface="Heiti SC Light" charset="0"/>
                          <a:cs typeface="Arial" charset="0"/>
                          <a:sym typeface="Arial" charset="0"/>
                        </a:rPr>
                        <a:t>-166.5000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40.5000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-89.2500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69.0000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-68.2500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-19.2500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1.9500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endParaRPr kumimoji="0" lang="en-US" sz="1800" b="0" i="0" u="none" strike="noStrike" cap="none" normalizeH="0" baseline="0" dirty="0">
                        <a:ln>
                          <a:noFill/>
                        </a:ln>
                        <a:solidFill>
                          <a:schemeClr val="tx1"/>
                        </a:solidFill>
                        <a:effectLst/>
                        <a:latin typeface="Arial" charset="0"/>
                        <a:ea typeface="Heiti SC Light" charset="0"/>
                        <a:cs typeface="Heiti SC Light" charset="0"/>
                        <a:sym typeface="Arial" charset="0"/>
                      </a:endParaRP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graphicFrame>
        <p:nvGraphicFramePr>
          <p:cNvPr id="20589" name="Group 109"/>
          <p:cNvGraphicFramePr>
            <a:graphicFrameLocks noGrp="1"/>
          </p:cNvGraphicFramePr>
          <p:nvPr>
            <p:extLst>
              <p:ext uri="{D42A27DB-BD31-4B8C-83A1-F6EECF244321}">
                <p14:modId xmlns:p14="http://schemas.microsoft.com/office/powerpoint/2010/main" val="1506079699"/>
              </p:ext>
            </p:extLst>
          </p:nvPr>
        </p:nvGraphicFramePr>
        <p:xfrm>
          <a:off x="4292600" y="3429000"/>
          <a:ext cx="2287588" cy="5958840"/>
        </p:xfrm>
        <a:graphic>
          <a:graphicData uri="http://schemas.openxmlformats.org/drawingml/2006/table">
            <a:tbl>
              <a:tblPr/>
              <a:tblGrid>
                <a:gridCol w="906463"/>
                <a:gridCol w="1381125"/>
              </a:tblGrid>
              <a:tr h="660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dn</a:t>
                      </a:r>
                      <a:r>
                        <a:rPr kumimoji="0" lang="en-US" sz="18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/dt</a:t>
                      </a:r>
                    </a:p>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(mol/min)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endParaRPr kumimoji="0" lang="en-US" sz="1800" b="0" i="0" u="none" strike="noStrike" cap="none" normalizeH="0" baseline="0">
                        <a:ln>
                          <a:noFill/>
                        </a:ln>
                        <a:solidFill>
                          <a:schemeClr val="tx1"/>
                        </a:solidFill>
                        <a:effectLst/>
                        <a:latin typeface="Arial" charset="0"/>
                        <a:ea typeface="Heiti SC Light" charset="0"/>
                        <a:cs typeface="Heiti SC Light" charset="0"/>
                        <a:sym typeface="Arial" charset="0"/>
                      </a:endParaRP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-27.7500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-27.7500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-37.5000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-133.5000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40.5000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-166.5000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40.5000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-89.2500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69.0000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-68.2500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-19.2500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dirty="0">
                          <a:ln>
                            <a:noFill/>
                          </a:ln>
                          <a:solidFill>
                            <a:schemeClr val="tx1"/>
                          </a:solidFill>
                          <a:effectLst/>
                          <a:latin typeface="Arial" charset="0"/>
                          <a:ea typeface="Heiti SC Light" charset="0"/>
                          <a:cs typeface="Arial" charset="0"/>
                          <a:sym typeface="Arial" charset="0"/>
                        </a:rPr>
                        <a:t>1.9500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bl>
          </a:graphicData>
        </a:graphic>
      </p:graphicFrame>
      <p:graphicFrame>
        <p:nvGraphicFramePr>
          <p:cNvPr id="20690" name="Group 210"/>
          <p:cNvGraphicFramePr>
            <a:graphicFrameLocks noGrp="1"/>
          </p:cNvGraphicFramePr>
          <p:nvPr>
            <p:extLst>
              <p:ext uri="{D42A27DB-BD31-4B8C-83A1-F6EECF244321}">
                <p14:modId xmlns:p14="http://schemas.microsoft.com/office/powerpoint/2010/main" val="3490806627"/>
              </p:ext>
            </p:extLst>
          </p:nvPr>
        </p:nvGraphicFramePr>
        <p:xfrm>
          <a:off x="9169400" y="3429000"/>
          <a:ext cx="2287588" cy="5958840"/>
        </p:xfrm>
        <a:graphic>
          <a:graphicData uri="http://schemas.openxmlformats.org/drawingml/2006/table">
            <a:tbl>
              <a:tblPr/>
              <a:tblGrid>
                <a:gridCol w="906463"/>
                <a:gridCol w="1381125"/>
              </a:tblGrid>
              <a:tr h="660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dn</a:t>
                      </a:r>
                      <a:r>
                        <a:rPr kumimoji="0" lang="en-US" sz="18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/dt</a:t>
                      </a:r>
                    </a:p>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(mol/min)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-27.7500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-27.7500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-32.6250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-85.5000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-46.5000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-63.0000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-63.0000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-24.3750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-10.1250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0.3750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-43.7500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-8.6500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06400">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Pct val="171000"/>
                        <a:buFont typeface="Gill Sans" charset="0"/>
                        <a:buNone/>
                        <a:tabLst/>
                      </a:pPr>
                      <a:r>
                        <a:rPr kumimoji="0" lang="en-US" sz="1800" b="0" i="0" u="none" strike="noStrike" cap="none" normalizeH="0" baseline="0" dirty="0">
                          <a:ln>
                            <a:noFill/>
                          </a:ln>
                          <a:solidFill>
                            <a:schemeClr val="tx1"/>
                          </a:solidFill>
                          <a:effectLst/>
                          <a:latin typeface="Arial" charset="0"/>
                          <a:ea typeface="Heiti SC Light" charset="0"/>
                          <a:cs typeface="Arial" charset="0"/>
                          <a:sym typeface="Arial" charset="0"/>
                        </a:rPr>
                        <a:t>1.9500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alpha val="49803"/>
                      </a:srgbClr>
                    </a:solidFill>
                  </a:tcPr>
                </a:tc>
              </a:tr>
            </a:tbl>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0482"/>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0483"/>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04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Left">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TotalTime>
  <Pages>0</Pages>
  <Words>1167</Words>
  <Characters>0</Characters>
  <Application>Microsoft Macintosh PowerPoint</Application>
  <PresentationFormat>Custom</PresentationFormat>
  <Lines>0</Lines>
  <Paragraphs>240</Paragraphs>
  <Slides>13</Slides>
  <Notes>0</Notes>
  <HiddenSlides>0</HiddenSlides>
  <MMClips>0</MMClips>
  <ScaleCrop>false</ScaleCrop>
  <HeadingPairs>
    <vt:vector size="6" baseType="variant">
      <vt:variant>
        <vt:lpstr>Fonts Used</vt:lpstr>
      </vt:variant>
      <vt:variant>
        <vt:i4>8</vt:i4>
      </vt:variant>
      <vt:variant>
        <vt:lpstr>Theme</vt:lpstr>
      </vt:variant>
      <vt:variant>
        <vt:i4>11</vt:i4>
      </vt:variant>
      <vt:variant>
        <vt:lpstr>Slide Titles</vt:lpstr>
      </vt:variant>
      <vt:variant>
        <vt:i4>13</vt:i4>
      </vt:variant>
    </vt:vector>
  </HeadingPairs>
  <TitlesOfParts>
    <vt:vector size="32" baseType="lpstr">
      <vt:lpstr>Helvetica</vt:lpstr>
      <vt:lpstr>Heiti SC Light</vt:lpstr>
      <vt:lpstr>Heiti SC Medium</vt:lpstr>
      <vt:lpstr>Lucida Grande</vt:lpstr>
      <vt:lpstr>Gill Sans</vt:lpstr>
      <vt:lpstr>Arial Bold Italic</vt:lpstr>
      <vt:lpstr>Arial</vt:lpstr>
      <vt:lpstr>Apple Symbols</vt:lpstr>
      <vt:lpstr>Title &amp; Subtitle</vt:lpstr>
      <vt:lpstr>Title &amp; Bullets</vt:lpstr>
      <vt:lpstr>Title - Top</vt:lpstr>
      <vt:lpstr>Title &amp; Bullets - Left</vt:lpstr>
      <vt:lpstr>Bullets</vt:lpstr>
      <vt:lpstr>Photo - Vertical</vt:lpstr>
      <vt:lpstr>Blank</vt:lpstr>
      <vt:lpstr>Photo - Horizontal</vt:lpstr>
      <vt:lpstr>Title &amp; Bullets - 2 Column</vt:lpstr>
      <vt:lpstr>Title &amp; Bullets - Right</vt:lpstr>
      <vt:lpstr>Title, Bullets &amp; Photo</vt:lpstr>
      <vt:lpstr>A First Course on Kinetics and Reaction Engineering</vt:lpstr>
      <vt:lpstr>Where We’re Going</vt:lpstr>
      <vt:lpstr>Fitting Models with Derivatives to Experimental Data</vt:lpstr>
      <vt:lpstr>Differential Data Analysis</vt:lpstr>
      <vt:lpstr>Questions?</vt:lpstr>
      <vt:lpstr>Activity 14.1(a)</vt:lpstr>
      <vt:lpstr>PowerPoint Presentation</vt:lpstr>
      <vt:lpstr>Activity 14.1(b)</vt:lpstr>
      <vt:lpstr>Finite Differences</vt:lpstr>
      <vt:lpstr>nA vs. t Effect of Noise in the Data on Finite Differences</vt:lpstr>
      <vt:lpstr>Activity 14.1(c)</vt:lpstr>
      <vt:lpstr>First Order Rate Expression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2014-05-14T18:17:56Z</dcterms:modified>
</cp:coreProperties>
</file>