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3" r:id="rId4"/>
    <p:sldMasterId id="2147483654" r:id="rId5"/>
    <p:sldMasterId id="2147483655" r:id="rId6"/>
    <p:sldMasterId id="2147483656" r:id="rId7"/>
    <p:sldMasterId id="2147483657" r:id="rId8"/>
    <p:sldMasterId id="2147483658" r:id="rId9"/>
  </p:sldMasterIdLst>
  <p:sldIdLst>
    <p:sldId id="256" r:id="rId10"/>
    <p:sldId id="257" r:id="rId11"/>
    <p:sldId id="266" r:id="rId12"/>
    <p:sldId id="267" r:id="rId13"/>
    <p:sldId id="271" r:id="rId14"/>
    <p:sldId id="260" r:id="rId15"/>
    <p:sldId id="258" r:id="rId16"/>
    <p:sldId id="261" r:id="rId17"/>
    <p:sldId id="269" r:id="rId18"/>
    <p:sldId id="265" r:id="rId19"/>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7" d="100"/>
          <a:sy n="57" d="100"/>
        </p:scale>
        <p:origin x="-864" y="-112"/>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1.xml"/><Relationship Id="rId11" Type="http://schemas.openxmlformats.org/officeDocument/2006/relationships/slide" Target="slides/slide2.xml"/><Relationship Id="rId12" Type="http://schemas.openxmlformats.org/officeDocument/2006/relationships/slide" Target="slides/slide3.xml"/><Relationship Id="rId13" Type="http://schemas.openxmlformats.org/officeDocument/2006/relationships/slide" Target="slides/slide4.xml"/><Relationship Id="rId14" Type="http://schemas.openxmlformats.org/officeDocument/2006/relationships/slide" Target="slides/slide5.xml"/><Relationship Id="rId15" Type="http://schemas.openxmlformats.org/officeDocument/2006/relationships/slide" Target="slides/slide6.xml"/><Relationship Id="rId16" Type="http://schemas.openxmlformats.org/officeDocument/2006/relationships/slide" Target="slides/slide7.xml"/><Relationship Id="rId17" Type="http://schemas.openxmlformats.org/officeDocument/2006/relationships/slide" Target="slides/slide8.xml"/><Relationship Id="rId18" Type="http://schemas.openxmlformats.org/officeDocument/2006/relationships/slide" Target="slides/slide9.xml"/><Relationship Id="rId19" Type="http://schemas.openxmlformats.org/officeDocument/2006/relationships/slide" Target="slides/slide10.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246483590"/>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91018265"/>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75557207"/>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245594847"/>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4528256"/>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19003206"/>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19972880"/>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611715"/>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592398714"/>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5646932"/>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28932487"/>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0248117"/>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37535023"/>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28527190"/>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62104291"/>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025671237"/>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28247759"/>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024159112"/>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45117846"/>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1604703"/>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137317297"/>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09766499"/>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981664904"/>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49972062"/>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59747172"/>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74706924"/>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56290830"/>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218923992"/>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26240501"/>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801362313"/>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76318385"/>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84543398"/>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1885141431"/>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43828062"/>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56695704"/>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97051100"/>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36495664"/>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41862371"/>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71178994"/>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515896637"/>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62638311"/>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718926950"/>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66191092"/>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33221859"/>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19450901"/>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1229871646"/>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5555338"/>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84868720"/>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78475714"/>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52396428"/>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27750009"/>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271044206"/>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10848824"/>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052080089"/>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01580700"/>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236650235"/>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56162364"/>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72225313"/>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1486733"/>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28795992"/>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11230536"/>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55938798"/>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96723730"/>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385464704"/>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4818155"/>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755374274"/>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57638665"/>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59409564"/>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84933483"/>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439585533"/>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10224864"/>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76968363"/>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51475829"/>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04589105"/>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04617843"/>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803435573"/>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49380952"/>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83872795"/>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12505208"/>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63535983"/>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84520519"/>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098542604"/>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8747189"/>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4332672"/>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3738985"/>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84478265"/>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19237725"/>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188391721"/>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90409069"/>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78110174"/>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89014705"/>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40330906"/>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9830889"/>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92786463"/>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90339584"/>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03525386"/>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36100645"/>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9706250"/>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77406589"/>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Grp="1"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2014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Grp="1"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Grp="1"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Grp="1"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8194" name="Rectangle 2"/>
          <p:cNvSpPr>
            <a:spLocks noGrp="1"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Grp="1"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Grp="1"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Grp="1"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emf"/></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4" Type="http://schemas.openxmlformats.org/officeDocument/2006/relationships/image" Target="../media/image4.emf"/><Relationship Id="rId5" Type="http://schemas.openxmlformats.org/officeDocument/2006/relationships/image" Target="../media/image5.emf"/><Relationship Id="rId6" Type="http://schemas.openxmlformats.org/officeDocument/2006/relationships/image" Target="../media/image6.emf"/><Relationship Id="rId7" Type="http://schemas.openxmlformats.org/officeDocument/2006/relationships/image" Target="../media/image7.emf"/><Relationship Id="rId8" Type="http://schemas.openxmlformats.org/officeDocument/2006/relationships/image" Target="../media/image8.emf"/><Relationship Id="rId9" Type="http://schemas.openxmlformats.org/officeDocument/2006/relationships/image" Target="../media/image9.emf"/><Relationship Id="rId10" Type="http://schemas.openxmlformats.org/officeDocument/2006/relationships/image" Target="../media/image10.emf"/><Relationship Id="rId11" Type="http://schemas.openxmlformats.org/officeDocument/2006/relationships/image" Target="../media/image11.emf"/><Relationship Id="rId1" Type="http://schemas.openxmlformats.org/officeDocument/2006/relationships/slideLayout" Target="../slideLayouts/slideLayout13.xml"/><Relationship Id="rId2" Type="http://schemas.openxmlformats.org/officeDocument/2006/relationships/image" Target="../media/image2.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ln/>
        </p:spPr>
        <p:txBody>
          <a:bodyPr/>
          <a:lstStyle/>
          <a:p>
            <a:r>
              <a:rPr lang="en-US"/>
              <a:t>A First Course on Kinetics and Reaction Engineering</a:t>
            </a:r>
          </a:p>
        </p:txBody>
      </p:sp>
      <p:sp>
        <p:nvSpPr>
          <p:cNvPr id="12290" name="Rectangle 2"/>
          <p:cNvSpPr>
            <a:spLocks noGrp="1" noChangeArrowheads="1"/>
          </p:cNvSpPr>
          <p:nvPr>
            <p:ph type="body" idx="1"/>
          </p:nvPr>
        </p:nvSpPr>
        <p:spPr>
          <a:ln/>
        </p:spPr>
        <p:txBody>
          <a:bodyPr/>
          <a:lstStyle/>
          <a:p>
            <a:r>
              <a:rPr lang="en-US"/>
              <a:t>Class 13</a:t>
            </a:r>
          </a:p>
        </p:txBody>
      </p:sp>
    </p:spTree>
  </p:cSld>
  <p:clrMapOvr>
    <a:masterClrMapping/>
  </p:clrMapOvr>
  <p:transition xmlns:p14="http://schemas.microsoft.com/office/powerpoint/2010/mai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Grp="1"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26626" name="Rectangle 2"/>
          <p:cNvSpPr>
            <a:spLocks noGrp="1"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solidFill>
                  <a:srgbClr val="B3B3B3"/>
                </a:solidFill>
              </a:rPr>
              <a:t>A. Rate Expressions</a:t>
            </a:r>
          </a:p>
          <a:p>
            <a:pPr marL="762000" lvl="1"/>
            <a:r>
              <a:rPr lang="en-US">
                <a:solidFill>
                  <a:srgbClr val="B3B3B3"/>
                </a:solidFill>
              </a:rPr>
              <a:t>B. Kinetics Experiments</a:t>
            </a:r>
          </a:p>
          <a:p>
            <a:pPr marL="762000" lvl="1"/>
            <a:r>
              <a:rPr lang="en-US"/>
              <a:t>C. Analysis of Kinetics Data</a:t>
            </a:r>
          </a:p>
          <a:p>
            <a:pPr marL="1206500" lvl="2">
              <a:buClr>
                <a:srgbClr val="B3B3B3"/>
              </a:buClr>
            </a:pPr>
            <a:r>
              <a:rPr lang="en-US">
                <a:solidFill>
                  <a:srgbClr val="B3B3B3"/>
                </a:solidFill>
              </a:rPr>
              <a:t>13. CSTR Data Analysis</a:t>
            </a:r>
          </a:p>
          <a:p>
            <a:pPr marL="1206500" lvl="2"/>
            <a:r>
              <a:rPr lang="en-US"/>
              <a:t>14. Differential Data Analysis</a:t>
            </a:r>
          </a:p>
          <a:p>
            <a:pPr marL="1206500" lvl="2"/>
            <a:r>
              <a:rPr lang="en-US"/>
              <a:t>15. Integral Data Analysis</a:t>
            </a:r>
          </a:p>
          <a:p>
            <a:pPr marL="1206500" lvl="2"/>
            <a:r>
              <a:rPr lang="en-US"/>
              <a:t>16. Numerical Data Analysis</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3314" name="Rectangle 2"/>
          <p:cNvSpPr>
            <a:spLocks noGrp="1"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solidFill>
                  <a:srgbClr val="B3B3B3"/>
                </a:solidFill>
              </a:rPr>
              <a:t>A. Rate Expressions</a:t>
            </a:r>
          </a:p>
          <a:p>
            <a:pPr marL="762000" lvl="1"/>
            <a:r>
              <a:rPr lang="en-US">
                <a:solidFill>
                  <a:srgbClr val="B3B3B3"/>
                </a:solidFill>
              </a:rPr>
              <a:t>B. Kinetics Experiments</a:t>
            </a:r>
          </a:p>
          <a:p>
            <a:pPr marL="762000" lvl="1"/>
            <a:r>
              <a:rPr lang="en-US"/>
              <a:t>C. Analysis of Kinetics Data</a:t>
            </a:r>
          </a:p>
          <a:p>
            <a:pPr marL="1206500" lvl="2"/>
            <a:r>
              <a:rPr lang="en-US"/>
              <a:t>13. CSTR Data Analysis</a:t>
            </a:r>
          </a:p>
          <a:p>
            <a:pPr marL="1206500" lvl="2"/>
            <a:r>
              <a:rPr lang="en-US"/>
              <a:t>14. Differential Data Analysis</a:t>
            </a:r>
          </a:p>
          <a:p>
            <a:pPr marL="1206500" lvl="2"/>
            <a:r>
              <a:rPr lang="en-US"/>
              <a:t>15. Integral Data Analysis</a:t>
            </a:r>
          </a:p>
          <a:p>
            <a:pPr marL="1206500" lvl="2"/>
            <a:r>
              <a:rPr lang="en-US"/>
              <a:t>16. Numerical Data Analysis</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ln/>
        </p:spPr>
        <p:txBody>
          <a:bodyPr/>
          <a:lstStyle/>
          <a:p>
            <a:r>
              <a:rPr lang="en-US"/>
              <a:t>Testing a Rate Expression Using CSTR Data</a:t>
            </a:r>
          </a:p>
        </p:txBody>
      </p:sp>
      <p:sp>
        <p:nvSpPr>
          <p:cNvPr id="14338" name="Rectangle 2"/>
          <p:cNvSpPr>
            <a:spLocks noGrp="1" noChangeArrowheads="1"/>
          </p:cNvSpPr>
          <p:nvPr>
            <p:ph type="body" idx="1"/>
          </p:nvPr>
        </p:nvSpPr>
        <p:spPr>
          <a:ln/>
        </p:spPr>
        <p:txBody>
          <a:bodyPr/>
          <a:lstStyle/>
          <a:p>
            <a:r>
              <a:rPr lang="en-US"/>
              <a:t>Assuming one reaction is taking place and a steady state reactor, a single mole balance design equation is needed to model the reactor</a:t>
            </a:r>
          </a:p>
          <a:p>
            <a:pPr marL="762000" lvl="1"/>
            <a:r>
              <a:rPr lang="en-US"/>
              <a:t> </a:t>
            </a:r>
          </a:p>
          <a:p>
            <a:pPr marL="762000" lvl="1"/>
            <a:r>
              <a:rPr lang="en-US" i="1"/>
              <a:t>i</a:t>
            </a:r>
            <a:r>
              <a:rPr lang="en-US"/>
              <a:t> is any one reactant or product; </a:t>
            </a:r>
            <a:r>
              <a:rPr lang="en-US" i="1"/>
              <a:t>j</a:t>
            </a:r>
            <a:r>
              <a:rPr lang="en-US"/>
              <a:t> is the one reaction that is taking place</a:t>
            </a:r>
          </a:p>
          <a:p>
            <a:r>
              <a:rPr lang="en-US"/>
              <a:t>Analysis procedure</a:t>
            </a:r>
          </a:p>
          <a:p>
            <a:pPr marL="762000" lvl="1"/>
            <a:r>
              <a:rPr lang="en-US"/>
              <a:t>Substitute math function to be tested as rate expression into the design equation above</a:t>
            </a:r>
          </a:p>
          <a:p>
            <a:pPr marL="762000" lvl="1"/>
            <a:r>
              <a:rPr lang="en-US"/>
              <a:t>Linearize the resulting equation</a:t>
            </a:r>
          </a:p>
          <a:p>
            <a:pPr marL="1206500" lvl="2"/>
            <a:r>
              <a:rPr lang="en-US" i="1"/>
              <a:t>y</a:t>
            </a:r>
            <a:r>
              <a:rPr lang="en-US"/>
              <a:t> = </a:t>
            </a:r>
            <a:r>
              <a:rPr lang="en-US" i="1"/>
              <a:t>m</a:t>
            </a:r>
            <a:r>
              <a:rPr lang="en-US" i="1" baseline="-6000"/>
              <a:t>1</a:t>
            </a:r>
            <a:r>
              <a:rPr lang="en-US"/>
              <a:t> </a:t>
            </a:r>
            <a:r>
              <a:rPr lang="en-US" i="1"/>
              <a:t>x</a:t>
            </a:r>
            <a:r>
              <a:rPr lang="en-US" i="1" baseline="-6000"/>
              <a:t>1</a:t>
            </a:r>
            <a:r>
              <a:rPr lang="en-US"/>
              <a:t> + </a:t>
            </a:r>
            <a:r>
              <a:rPr lang="en-US" i="1"/>
              <a:t>m</a:t>
            </a:r>
            <a:r>
              <a:rPr lang="en-US" i="1" baseline="-6000"/>
              <a:t>2</a:t>
            </a:r>
            <a:r>
              <a:rPr lang="en-US"/>
              <a:t> </a:t>
            </a:r>
            <a:r>
              <a:rPr lang="en-US" i="1"/>
              <a:t>x</a:t>
            </a:r>
            <a:r>
              <a:rPr lang="en-US" i="1" baseline="-6000"/>
              <a:t>2</a:t>
            </a:r>
            <a:r>
              <a:rPr lang="en-US"/>
              <a:t> + ... + </a:t>
            </a:r>
            <a:r>
              <a:rPr lang="en-US" i="1"/>
              <a:t>m</a:t>
            </a:r>
            <a:r>
              <a:rPr lang="en-US" i="1" baseline="-6000"/>
              <a:t>n</a:t>
            </a:r>
            <a:r>
              <a:rPr lang="en-US"/>
              <a:t> </a:t>
            </a:r>
            <a:r>
              <a:rPr lang="en-US" i="1"/>
              <a:t>x</a:t>
            </a:r>
            <a:r>
              <a:rPr lang="en-US" i="1" baseline="-6000"/>
              <a:t>n</a:t>
            </a:r>
            <a:r>
              <a:rPr lang="en-US"/>
              <a:t> + </a:t>
            </a:r>
            <a:r>
              <a:rPr lang="en-US" i="1"/>
              <a:t>b</a:t>
            </a:r>
          </a:p>
          <a:p>
            <a:pPr marL="1651000" lvl="3"/>
            <a:r>
              <a:rPr lang="en-US"/>
              <a:t>each slope, </a:t>
            </a:r>
            <a:r>
              <a:rPr lang="en-US" i="1"/>
              <a:t>m</a:t>
            </a:r>
            <a:r>
              <a:rPr lang="en-US" i="1" baseline="-6000"/>
              <a:t>i</a:t>
            </a:r>
            <a:r>
              <a:rPr lang="en-US"/>
              <a:t>, must be constant with the same value in every experiment and it must contain at least one unknown parameter from the rate expression</a:t>
            </a:r>
          </a:p>
          <a:p>
            <a:pPr marL="1651000" lvl="3"/>
            <a:r>
              <a:rPr lang="en-US"/>
              <a:t>there must be at least one slope (i. e. </a:t>
            </a:r>
            <a:r>
              <a:rPr lang="en-US" i="1"/>
              <a:t>n</a:t>
            </a:r>
            <a:r>
              <a:rPr lang="en-US"/>
              <a:t> ≥ 1)</a:t>
            </a:r>
          </a:p>
          <a:p>
            <a:pPr marL="1651000" lvl="3"/>
            <a:r>
              <a:rPr lang="en-US"/>
              <a:t>there does not have to be an intercept, </a:t>
            </a:r>
            <a:r>
              <a:rPr lang="en-US" i="1"/>
              <a:t>b</a:t>
            </a:r>
          </a:p>
          <a:p>
            <a:pPr marL="762000" lvl="1"/>
            <a:r>
              <a:rPr lang="en-US"/>
              <a:t>Calculate values of </a:t>
            </a:r>
            <a:r>
              <a:rPr lang="en-US" i="1"/>
              <a:t>y</a:t>
            </a:r>
            <a:r>
              <a:rPr lang="en-US"/>
              <a:t> and </a:t>
            </a:r>
            <a:r>
              <a:rPr lang="en-US" i="1"/>
              <a:t>x</a:t>
            </a:r>
            <a:r>
              <a:rPr lang="en-US" i="1" baseline="-6000"/>
              <a:t>i</a:t>
            </a:r>
            <a:r>
              <a:rPr lang="en-US"/>
              <a:t> for every experimental data point</a:t>
            </a:r>
          </a:p>
          <a:p>
            <a:pPr marL="762000" lvl="1"/>
            <a:r>
              <a:rPr lang="en-US"/>
              <a:t>Use linear least squares to fit the linearized model equation to the experimental data</a:t>
            </a:r>
          </a:p>
          <a:p>
            <a:pPr marL="762000" lvl="1"/>
            <a:r>
              <a:rPr lang="en-US"/>
              <a:t>Decide whether the fit is sufficiently accurate</a:t>
            </a:r>
          </a:p>
          <a:p>
            <a:pPr marL="1206500" lvl="2"/>
            <a:r>
              <a:rPr lang="en-US"/>
              <a:t>correlation coefficient</a:t>
            </a:r>
          </a:p>
          <a:p>
            <a:pPr marL="1206500" lvl="2"/>
            <a:r>
              <a:rPr lang="en-US"/>
              <a:t>model plot or parity plot and residuals plots</a:t>
            </a:r>
          </a:p>
          <a:p>
            <a:pPr marL="762000" lvl="1"/>
            <a:r>
              <a:rPr lang="en-US"/>
              <a:t>If the fit is accurate, calculate the best values of the rate expression parameters and their uncertainties</a:t>
            </a:r>
          </a:p>
          <a:p>
            <a:pPr marL="762000" lvl="1"/>
            <a:r>
              <a:rPr lang="en-US"/>
              <a:t>If the fit is not accurate, choose a different mathematical function to test as a rate expression</a:t>
            </a:r>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2000" y="2324100"/>
            <a:ext cx="170021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ln/>
        </p:spPr>
        <p:txBody>
          <a:bodyPr/>
          <a:lstStyle/>
          <a:p>
            <a:r>
              <a:rPr lang="en-US"/>
              <a:t>Useful Points and Relationships</a:t>
            </a:r>
          </a:p>
        </p:txBody>
      </p:sp>
      <p:sp>
        <p:nvSpPr>
          <p:cNvPr id="15362" name="Rectangle 2"/>
          <p:cNvSpPr>
            <a:spLocks noGrp="1" noChangeArrowheads="1"/>
          </p:cNvSpPr>
          <p:nvPr>
            <p:ph type="body" idx="1"/>
          </p:nvPr>
        </p:nvSpPr>
        <p:spPr>
          <a:ln/>
        </p:spPr>
        <p:txBody>
          <a:bodyPr/>
          <a:lstStyle/>
          <a:p>
            <a:r>
              <a:rPr lang="en-US"/>
              <a:t>The concentrations or partial pressures in the rate expression are evaluated at the outlet conditions, which are the same as the perfectly mixed contents of the reactor where the reaction is taking place</a:t>
            </a:r>
          </a:p>
          <a:p>
            <a:r>
              <a:rPr lang="en-US"/>
              <a:t>For liquid phase systems, it can usually be assumed that the volumetric flow rate is constant so the inlet and outlet volumetric flow rates are equal</a:t>
            </a:r>
          </a:p>
          <a:p>
            <a:pPr>
              <a:spcBef>
                <a:spcPts val="11400"/>
              </a:spcBef>
            </a:pPr>
            <a:r>
              <a:rPr lang="en-US"/>
              <a:t>For ideal gases</a:t>
            </a:r>
          </a:p>
          <a:p>
            <a:pPr>
              <a:spcBef>
                <a:spcPts val="9300"/>
              </a:spcBef>
            </a:pPr>
            <a:r>
              <a:rPr lang="en-US"/>
              <a:t>For liquid or gas phase systems</a:t>
            </a:r>
          </a:p>
        </p:txBody>
      </p:sp>
      <p:pic>
        <p:nvPicPr>
          <p:cNvPr id="153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75125" y="3619500"/>
            <a:ext cx="2466975"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59000" y="4114800"/>
            <a:ext cx="1055688"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5"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62800" y="5445125"/>
            <a:ext cx="1600200"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6"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31988" y="5454650"/>
            <a:ext cx="1079500" cy="947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7"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65600" y="5441950"/>
            <a:ext cx="1841500"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8"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33563" y="7188200"/>
            <a:ext cx="1181100"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69"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86175" y="7162800"/>
            <a:ext cx="1231900" cy="100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7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855200" y="7150100"/>
            <a:ext cx="163036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71"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84825" y="7226300"/>
            <a:ext cx="996950"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5372"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254875" y="7159625"/>
            <a:ext cx="19304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Grp="1" noChangeArrowheads="1"/>
          </p:cNvSpPr>
          <p:nvPr>
            <p:ph type="title"/>
          </p:nvPr>
        </p:nvSpPr>
        <p:spPr>
          <a:ln/>
        </p:spPr>
        <p:txBody>
          <a:bodyPr/>
          <a:lstStyle/>
          <a:p>
            <a:r>
              <a:rPr lang="en-US"/>
              <a:t>Activity 13.1</a:t>
            </a:r>
          </a:p>
        </p:txBody>
      </p:sp>
      <p:sp>
        <p:nvSpPr>
          <p:cNvPr id="17410" name="Rectangle 2"/>
          <p:cNvSpPr>
            <a:spLocks noGrp="1" noChangeArrowheads="1"/>
          </p:cNvSpPr>
          <p:nvPr>
            <p:ph type="body" idx="1"/>
          </p:nvPr>
        </p:nvSpPr>
        <p:spPr>
          <a:ln/>
        </p:spPr>
        <p:txBody>
          <a:bodyPr/>
          <a:lstStyle/>
          <a:p>
            <a:r>
              <a:rPr lang="en-US">
                <a:cs typeface="Lucida Grande" charset="0"/>
              </a:rPr>
              <a:t>Suppose the liquid phase reaction A + B → Y + Z was studied in a 100 L CSTR</a:t>
            </a:r>
            <a:endParaRPr lang="en-US"/>
          </a:p>
          <a:p>
            <a:r>
              <a:rPr lang="en-US"/>
              <a:t>Three kinds of experiments were performed to generate kinetics data</a:t>
            </a:r>
          </a:p>
          <a:p>
            <a:pPr marL="762000" lvl="1"/>
            <a:r>
              <a:rPr lang="en-US"/>
              <a:t>The results are given in the handout, 13_Activity_1_Handout.xlsx, that accompanies this Unit</a:t>
            </a:r>
          </a:p>
          <a:p>
            <a:pPr marL="762000" lvl="1"/>
            <a:r>
              <a:rPr lang="en-US"/>
              <a:t>Experiments to gauge whether the reaction is reversible or not are highlighted in light blue and are summarized below</a:t>
            </a:r>
          </a:p>
          <a:p>
            <a:pPr marL="762000" lvl="1"/>
            <a:r>
              <a:rPr lang="en-US"/>
              <a:t>Experiments to help guess the concentration dependence of the rate are highlighted in light green and are summarized on the next slide</a:t>
            </a:r>
          </a:p>
          <a:p>
            <a:pPr marL="762000" lvl="1"/>
            <a:r>
              <a:rPr lang="en-US"/>
              <a:t>Experiments to generate a large kinetics data set, spanning the conditions of interest are highlighted in light orange and are also summarized on the next slide</a:t>
            </a:r>
          </a:p>
          <a:p>
            <a:r>
              <a:rPr lang="en-US"/>
              <a:t>Experiments to gauge reversibility of the reaction (light blue highlight)</a:t>
            </a:r>
          </a:p>
          <a:p>
            <a:pPr marL="762000" lvl="1"/>
            <a:r>
              <a:rPr lang="en-US"/>
              <a:t>2 experiments</a:t>
            </a:r>
          </a:p>
          <a:p>
            <a:pPr marL="1206500" lvl="2"/>
            <a:r>
              <a:rPr lang="en-US"/>
              <a:t>One at low temperature (298 K) and one at high temperature (360 K)</a:t>
            </a:r>
          </a:p>
          <a:p>
            <a:pPr marL="1206500" lvl="2"/>
            <a:r>
              <a:rPr lang="en-US"/>
              <a:t>High concentrations of products (</a:t>
            </a:r>
            <a:r>
              <a:rPr lang="en-US" i="1"/>
              <a:t>C</a:t>
            </a:r>
            <a:r>
              <a:rPr lang="en-US" i="1" baseline="-6000"/>
              <a:t>Y</a:t>
            </a:r>
            <a:r>
              <a:rPr lang="en-US"/>
              <a:t> = </a:t>
            </a:r>
            <a:r>
              <a:rPr lang="en-US" i="1"/>
              <a:t>C</a:t>
            </a:r>
            <a:r>
              <a:rPr lang="en-US" i="1" baseline="-6000"/>
              <a:t>Z</a:t>
            </a:r>
            <a:r>
              <a:rPr lang="en-US"/>
              <a:t> = 1.0 M) and low concentrations of reactants (</a:t>
            </a:r>
            <a:r>
              <a:rPr lang="en-US" i="1"/>
              <a:t>C</a:t>
            </a:r>
            <a:r>
              <a:rPr lang="en-US" i="1" baseline="-6000"/>
              <a:t>A</a:t>
            </a:r>
            <a:r>
              <a:rPr lang="en-US"/>
              <a:t> = </a:t>
            </a:r>
            <a:r>
              <a:rPr lang="en-US" i="1"/>
              <a:t>C</a:t>
            </a:r>
            <a:r>
              <a:rPr lang="en-US" i="1" baseline="-6000"/>
              <a:t>B</a:t>
            </a:r>
            <a:r>
              <a:rPr lang="en-US"/>
              <a:t> = 0.1 M)</a:t>
            </a:r>
          </a:p>
          <a:p>
            <a:pPr marL="1206500" lvl="2"/>
            <a:r>
              <a:rPr lang="en-US"/>
              <a:t>Low flow rate (high space time) to get highest conversion possible</a:t>
            </a:r>
          </a:p>
          <a:p>
            <a:pPr marL="762000" lvl="1"/>
            <a:r>
              <a:rPr lang="en-US"/>
              <a:t>Results</a:t>
            </a:r>
          </a:p>
          <a:p>
            <a:pPr marL="1206500" lvl="2"/>
            <a:r>
              <a:rPr lang="en-US"/>
              <a:t>To within the experimental noise, no product was converted to reactant</a:t>
            </a:r>
          </a:p>
          <a:p>
            <a:pPr marL="1206500" lvl="2">
              <a:buClr>
                <a:srgbClr val="FF0000"/>
              </a:buClr>
            </a:pPr>
            <a:r>
              <a:rPr lang="en-US">
                <a:solidFill>
                  <a:srgbClr val="FF0000"/>
                </a:solidFill>
              </a:rPr>
              <a:t>The reaction appears to be irreversible</a:t>
            </a:r>
          </a:p>
        </p:txBody>
      </p:sp>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ln/>
        </p:spPr>
        <p:txBody>
          <a:bodyPr/>
          <a:lstStyle/>
          <a:p>
            <a:r>
              <a:rPr lang="en-US"/>
              <a:t>Experimental Results</a:t>
            </a:r>
          </a:p>
        </p:txBody>
      </p:sp>
      <p:sp>
        <p:nvSpPr>
          <p:cNvPr id="18434" name="Rectangle 2"/>
          <p:cNvSpPr>
            <a:spLocks noGrp="1" noChangeArrowheads="1"/>
          </p:cNvSpPr>
          <p:nvPr>
            <p:ph type="body" idx="1"/>
          </p:nvPr>
        </p:nvSpPr>
        <p:spPr>
          <a:xfrm>
            <a:off x="1270000" y="1092200"/>
            <a:ext cx="10464800" cy="8229600"/>
          </a:xfrm>
          <a:ln/>
        </p:spPr>
        <p:txBody>
          <a:bodyPr/>
          <a:lstStyle/>
          <a:p>
            <a:r>
              <a:rPr lang="en-US" dirty="0"/>
              <a:t>Experiments to scope composition dependence (highlighted in light green)</a:t>
            </a:r>
          </a:p>
          <a:p>
            <a:pPr marL="762000" lvl="1"/>
            <a:r>
              <a:rPr lang="en-US" dirty="0"/>
              <a:t>Problem: we set the inlet concentrations, not the outlet concentration</a:t>
            </a:r>
          </a:p>
          <a:p>
            <a:pPr marL="1206500" lvl="2"/>
            <a:r>
              <a:rPr lang="en-US" dirty="0"/>
              <a:t>If the space time is high, all of the concentrations will be considerably different at the outlet than they were at the inlet</a:t>
            </a:r>
          </a:p>
          <a:p>
            <a:pPr marL="1206500" lvl="2"/>
            <a:r>
              <a:rPr lang="en-US" dirty="0"/>
              <a:t>Therefore, use a small space time so that the concentrations change only slightly</a:t>
            </a:r>
          </a:p>
          <a:p>
            <a:pPr marL="762000" lvl="1"/>
            <a:r>
              <a:rPr lang="en-US" dirty="0"/>
              <a:t>5 experiments, all at the same temperature (325 K) and largest allowed flow (1000 L/min)</a:t>
            </a:r>
          </a:p>
          <a:p>
            <a:pPr marL="1206500" lvl="2"/>
            <a:r>
              <a:rPr lang="en-US" dirty="0"/>
              <a:t>Base case inlet composition: </a:t>
            </a:r>
            <a:r>
              <a:rPr lang="en-US" i="1" dirty="0"/>
              <a:t>C</a:t>
            </a:r>
            <a:r>
              <a:rPr lang="en-US" i="1" baseline="-6000" dirty="0"/>
              <a:t>A</a:t>
            </a:r>
            <a:r>
              <a:rPr lang="en-US" dirty="0"/>
              <a:t> = </a:t>
            </a:r>
            <a:r>
              <a:rPr lang="en-US" i="1" dirty="0"/>
              <a:t>C</a:t>
            </a:r>
            <a:r>
              <a:rPr lang="en-US" i="1" baseline="-6000" dirty="0"/>
              <a:t>B</a:t>
            </a:r>
            <a:r>
              <a:rPr lang="en-US" dirty="0"/>
              <a:t> = </a:t>
            </a:r>
            <a:r>
              <a:rPr lang="en-US" i="1" dirty="0"/>
              <a:t>C</a:t>
            </a:r>
            <a:r>
              <a:rPr lang="en-US" i="1" baseline="-6000" dirty="0"/>
              <a:t>Y</a:t>
            </a:r>
            <a:r>
              <a:rPr lang="en-US" dirty="0"/>
              <a:t> = </a:t>
            </a:r>
            <a:r>
              <a:rPr lang="en-US" i="1" dirty="0"/>
              <a:t>C</a:t>
            </a:r>
            <a:r>
              <a:rPr lang="en-US" i="1" baseline="-6000" dirty="0"/>
              <a:t>Z</a:t>
            </a:r>
            <a:r>
              <a:rPr lang="en-US" dirty="0"/>
              <a:t> = 1 M</a:t>
            </a:r>
          </a:p>
          <a:p>
            <a:pPr marL="1651000" lvl="3"/>
            <a:r>
              <a:rPr lang="en-US" dirty="0"/>
              <a:t>Outlet </a:t>
            </a:r>
            <a:r>
              <a:rPr lang="en-US" i="1" dirty="0"/>
              <a:t>C</a:t>
            </a:r>
            <a:r>
              <a:rPr lang="en-US" i="1" baseline="-6000" dirty="0"/>
              <a:t>Y</a:t>
            </a:r>
            <a:r>
              <a:rPr lang="en-US" dirty="0"/>
              <a:t> is 1.06 M, so concentration changes are small</a:t>
            </a:r>
          </a:p>
          <a:p>
            <a:pPr marL="762000" lvl="1"/>
            <a:r>
              <a:rPr lang="en-US" dirty="0"/>
              <a:t>Results</a:t>
            </a:r>
          </a:p>
          <a:p>
            <a:pPr marL="1206500" lvl="2"/>
            <a:r>
              <a:rPr lang="en-US" dirty="0"/>
              <a:t>Double inlet </a:t>
            </a:r>
            <a:r>
              <a:rPr lang="en-US" i="1" dirty="0"/>
              <a:t>C</a:t>
            </a:r>
            <a:r>
              <a:rPr lang="en-US" i="1" baseline="-6000" dirty="0"/>
              <a:t>A</a:t>
            </a:r>
            <a:r>
              <a:rPr lang="en-US" dirty="0"/>
              <a:t> or </a:t>
            </a:r>
            <a:r>
              <a:rPr lang="en-US" i="1" dirty="0"/>
              <a:t>C</a:t>
            </a:r>
            <a:r>
              <a:rPr lang="en-US" i="1" baseline="-6000" dirty="0"/>
              <a:t>B</a:t>
            </a:r>
            <a:r>
              <a:rPr lang="en-US" dirty="0"/>
              <a:t>, Δ</a:t>
            </a:r>
            <a:r>
              <a:rPr lang="en-US" i="1" dirty="0"/>
              <a:t>C</a:t>
            </a:r>
            <a:r>
              <a:rPr lang="en-US" i="1" baseline="-6000" dirty="0"/>
              <a:t>Y </a:t>
            </a:r>
            <a:r>
              <a:rPr lang="en-US" i="1" dirty="0"/>
              <a:t> </a:t>
            </a:r>
            <a:r>
              <a:rPr lang="en-US" dirty="0"/>
              <a:t>is approximately double the base case</a:t>
            </a:r>
          </a:p>
          <a:p>
            <a:pPr marL="1206500" lvl="2"/>
            <a:r>
              <a:rPr lang="en-US" dirty="0"/>
              <a:t>Double inlet </a:t>
            </a:r>
            <a:r>
              <a:rPr lang="en-US" i="1" dirty="0"/>
              <a:t>C</a:t>
            </a:r>
            <a:r>
              <a:rPr lang="en-US" i="1" baseline="-6000" dirty="0"/>
              <a:t>Y</a:t>
            </a:r>
            <a:r>
              <a:rPr lang="en-US" dirty="0"/>
              <a:t> or </a:t>
            </a:r>
            <a:r>
              <a:rPr lang="en-US" i="1" dirty="0"/>
              <a:t>C</a:t>
            </a:r>
            <a:r>
              <a:rPr lang="en-US" i="1" baseline="-6000" dirty="0"/>
              <a:t>Z</a:t>
            </a:r>
            <a:r>
              <a:rPr lang="en-US" dirty="0"/>
              <a:t>, Δ</a:t>
            </a:r>
            <a:r>
              <a:rPr lang="en-US" i="1" dirty="0"/>
              <a:t>C</a:t>
            </a:r>
            <a:r>
              <a:rPr lang="en-US" i="1" baseline="-6000" dirty="0"/>
              <a:t>Y </a:t>
            </a:r>
            <a:r>
              <a:rPr lang="en-US" i="1" dirty="0"/>
              <a:t> </a:t>
            </a:r>
            <a:r>
              <a:rPr lang="en-US" dirty="0"/>
              <a:t>is approximately the same as the base case</a:t>
            </a:r>
          </a:p>
          <a:p>
            <a:pPr marL="1206500" lvl="2">
              <a:buClr>
                <a:srgbClr val="FF0000"/>
              </a:buClr>
            </a:pPr>
            <a:r>
              <a:rPr lang="en-US" i="1" dirty="0">
                <a:solidFill>
                  <a:srgbClr val="FF0000"/>
                </a:solidFill>
              </a:rPr>
              <a:t>r</a:t>
            </a:r>
            <a:r>
              <a:rPr lang="en-US" dirty="0">
                <a:solidFill>
                  <a:srgbClr val="FF0000"/>
                </a:solidFill>
              </a:rPr>
              <a:t> = </a:t>
            </a:r>
            <a:r>
              <a:rPr lang="en-US" i="1" dirty="0">
                <a:solidFill>
                  <a:srgbClr val="FF0000"/>
                </a:solidFill>
              </a:rPr>
              <a:t>k</a:t>
            </a:r>
            <a:r>
              <a:rPr lang="en-US" dirty="0">
                <a:solidFill>
                  <a:srgbClr val="FF0000"/>
                </a:solidFill>
              </a:rPr>
              <a:t> </a:t>
            </a:r>
            <a:r>
              <a:rPr lang="en-US" i="1" dirty="0">
                <a:solidFill>
                  <a:srgbClr val="FF0000"/>
                </a:solidFill>
              </a:rPr>
              <a:t>C</a:t>
            </a:r>
            <a:r>
              <a:rPr lang="en-US" i="1" baseline="-6000" dirty="0">
                <a:solidFill>
                  <a:srgbClr val="FF0000"/>
                </a:solidFill>
              </a:rPr>
              <a:t>A</a:t>
            </a:r>
            <a:r>
              <a:rPr lang="en-US" i="1" dirty="0">
                <a:solidFill>
                  <a:srgbClr val="FF0000"/>
                </a:solidFill>
              </a:rPr>
              <a:t> C</a:t>
            </a:r>
            <a:r>
              <a:rPr lang="en-US" i="1" baseline="-6000" dirty="0">
                <a:solidFill>
                  <a:srgbClr val="FF0000"/>
                </a:solidFill>
              </a:rPr>
              <a:t>B</a:t>
            </a:r>
            <a:r>
              <a:rPr lang="en-US" dirty="0">
                <a:solidFill>
                  <a:srgbClr val="FF0000"/>
                </a:solidFill>
              </a:rPr>
              <a:t> may be a good first guess for the rate expression</a:t>
            </a:r>
          </a:p>
          <a:p>
            <a:r>
              <a:rPr lang="en-US" dirty="0"/>
              <a:t>Experiments to generate a large data set spanning conditions of interest (highlighted in light orange)</a:t>
            </a:r>
          </a:p>
          <a:p>
            <a:pPr marL="762000" lvl="1"/>
            <a:r>
              <a:rPr lang="en-US" dirty="0"/>
              <a:t>Five </a:t>
            </a:r>
            <a:r>
              <a:rPr lang="en-US" dirty="0" smtClean="0">
                <a:latin typeface="Arial"/>
              </a:rPr>
              <a:t>“</a:t>
            </a:r>
            <a:r>
              <a:rPr lang="en-US" dirty="0" smtClean="0"/>
              <a:t>blocks</a:t>
            </a:r>
            <a:r>
              <a:rPr lang="en-US" dirty="0" smtClean="0">
                <a:latin typeface="Arial"/>
              </a:rPr>
              <a:t>”</a:t>
            </a:r>
            <a:r>
              <a:rPr lang="en-US" dirty="0" smtClean="0"/>
              <a:t> </a:t>
            </a:r>
            <a:r>
              <a:rPr lang="en-US" dirty="0"/>
              <a:t>of experiments at 305, 320, 330, 345 and 355 K</a:t>
            </a:r>
          </a:p>
          <a:p>
            <a:pPr marL="762000" lvl="1"/>
            <a:r>
              <a:rPr lang="en-US" dirty="0"/>
              <a:t>Within each block want to span a range of concentrations of each reagent by</a:t>
            </a:r>
          </a:p>
          <a:p>
            <a:pPr marL="1206500" lvl="2"/>
            <a:r>
              <a:rPr lang="en-US" dirty="0"/>
              <a:t>Using different feed compositions</a:t>
            </a:r>
          </a:p>
          <a:p>
            <a:pPr marL="1206500" lvl="2"/>
            <a:r>
              <a:rPr lang="en-US" dirty="0"/>
              <a:t>Varying space time</a:t>
            </a:r>
          </a:p>
          <a:p>
            <a:pPr marL="762000" lvl="1"/>
            <a:r>
              <a:rPr lang="en-US" dirty="0"/>
              <a:t>A statistical design is preferred</a:t>
            </a:r>
          </a:p>
          <a:p>
            <a:pPr marL="1206500" lvl="2"/>
            <a:r>
              <a:rPr lang="en-US" dirty="0"/>
              <a:t>I just randomly selected different inlet settings trying to span the range of concentrations</a:t>
            </a:r>
          </a:p>
          <a:p>
            <a:pPr marL="1651000" lvl="3"/>
            <a:r>
              <a:rPr lang="en-US" dirty="0"/>
              <a:t>For each block I arbitrarily picked inlet concentrations then did a few experiments with different flow rates (to span a range of conversions)</a:t>
            </a:r>
          </a:p>
          <a:p>
            <a:pPr marL="1651000" lvl="3"/>
            <a:r>
              <a:rPr lang="en-US" dirty="0"/>
              <a:t>Repeated with a second set of inlet concentrations</a:t>
            </a:r>
          </a:p>
        </p:txBody>
      </p:sp>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ln/>
        </p:spPr>
        <p:txBody>
          <a:bodyPr/>
          <a:lstStyle/>
          <a:p>
            <a:r>
              <a:rPr lang="en-US"/>
              <a:t>Activity 13.1a</a:t>
            </a:r>
          </a:p>
        </p:txBody>
      </p:sp>
      <p:sp>
        <p:nvSpPr>
          <p:cNvPr id="19458" name="Rectangle 2"/>
          <p:cNvSpPr>
            <a:spLocks noGrp="1" noChangeArrowheads="1"/>
          </p:cNvSpPr>
          <p:nvPr>
            <p:ph type="body" idx="1"/>
          </p:nvPr>
        </p:nvSpPr>
        <p:spPr>
          <a:ln/>
        </p:spPr>
        <p:txBody>
          <a:bodyPr/>
          <a:lstStyle/>
          <a:p>
            <a:r>
              <a:rPr lang="en-US" dirty="0"/>
              <a:t>The kinetics data for this example consist of five </a:t>
            </a:r>
            <a:r>
              <a:rPr lang="en-US" dirty="0" smtClean="0">
                <a:latin typeface="Arial"/>
              </a:rPr>
              <a:t>“</a:t>
            </a:r>
            <a:r>
              <a:rPr lang="en-US" dirty="0" smtClean="0"/>
              <a:t>blocks</a:t>
            </a:r>
            <a:r>
              <a:rPr lang="en-US" dirty="0" smtClean="0">
                <a:latin typeface="Arial"/>
              </a:rPr>
              <a:t>”</a:t>
            </a:r>
            <a:r>
              <a:rPr lang="en-US" dirty="0" smtClean="0"/>
              <a:t> </a:t>
            </a:r>
            <a:r>
              <a:rPr lang="en-US" dirty="0"/>
              <a:t>of constant temperature experiments</a:t>
            </a:r>
          </a:p>
          <a:p>
            <a:r>
              <a:rPr lang="en-US" dirty="0"/>
              <a:t>Data of this kind can be processed in two steps</a:t>
            </a:r>
          </a:p>
          <a:p>
            <a:pPr marL="762000" lvl="1"/>
            <a:r>
              <a:rPr lang="en-US" dirty="0"/>
              <a:t>In the first step, each of the blocks is processed separately</a:t>
            </a:r>
          </a:p>
          <a:p>
            <a:pPr marL="1206500" lvl="2"/>
            <a:r>
              <a:rPr lang="en-US" dirty="0"/>
              <a:t>Since all of the experiments in the block use the same temperature, the rate coefficient(s) can be treated as a single unknown parameter within any one block</a:t>
            </a:r>
          </a:p>
          <a:p>
            <a:pPr marL="1206500" lvl="2"/>
            <a:r>
              <a:rPr lang="en-US" dirty="0"/>
              <a:t>The data in a block can be analyzed, and the best value for the rate coefficient(s) at that block temperature can be determined</a:t>
            </a:r>
          </a:p>
          <a:p>
            <a:pPr marL="762000" lvl="1"/>
            <a:r>
              <a:rPr lang="en-US" dirty="0"/>
              <a:t>In the second step, the temperature dependence of the rate coefficient(s) can be determined by fitting the Arrhenius expression to the resulting </a:t>
            </a:r>
            <a:r>
              <a:rPr lang="en-US" i="1" dirty="0"/>
              <a:t>k</a:t>
            </a:r>
            <a:r>
              <a:rPr lang="en-US" dirty="0"/>
              <a:t> vs. block temperature data</a:t>
            </a:r>
          </a:p>
          <a:p>
            <a:r>
              <a:rPr lang="en-US" dirty="0"/>
              <a:t>To begin, you have been assigned one of the constant temperature blocks of data to analyze</a:t>
            </a:r>
          </a:p>
          <a:p>
            <a:pPr marL="762000" lvl="1"/>
            <a:r>
              <a:rPr lang="en-US" dirty="0"/>
              <a:t>Test the rate expression suggested by the preliminary experiments (</a:t>
            </a:r>
            <a:r>
              <a:rPr lang="en-US" i="1" dirty="0"/>
              <a:t>r</a:t>
            </a:r>
            <a:r>
              <a:rPr lang="en-US" dirty="0"/>
              <a:t> = </a:t>
            </a:r>
            <a:r>
              <a:rPr lang="en-US" i="1" dirty="0"/>
              <a:t>k</a:t>
            </a:r>
            <a:r>
              <a:rPr lang="en-US" dirty="0"/>
              <a:t> </a:t>
            </a:r>
            <a:r>
              <a:rPr lang="en-US" i="1" dirty="0"/>
              <a:t>C</a:t>
            </a:r>
            <a:r>
              <a:rPr lang="en-US" i="1" baseline="-6000" dirty="0"/>
              <a:t>A</a:t>
            </a:r>
            <a:r>
              <a:rPr lang="en-US" i="1" dirty="0"/>
              <a:t> C</a:t>
            </a:r>
            <a:r>
              <a:rPr lang="en-US" i="1" baseline="-6000" dirty="0"/>
              <a:t>B</a:t>
            </a:r>
            <a:r>
              <a:rPr lang="en-US" dirty="0"/>
              <a:t>) using the data in the block you have been assigned</a:t>
            </a:r>
          </a:p>
          <a:p>
            <a:pPr marL="762000" lvl="1"/>
            <a:r>
              <a:rPr lang="en-US" dirty="0"/>
              <a:t>Determine whether the rate expression is satisfactory</a:t>
            </a:r>
          </a:p>
          <a:p>
            <a:pPr marL="1206500" lvl="2"/>
            <a:r>
              <a:rPr lang="en-US" dirty="0"/>
              <a:t>If it is, determine the best value for k at the temperature of your block</a:t>
            </a:r>
          </a:p>
          <a:p>
            <a:pPr marL="762000" lvl="1"/>
            <a:r>
              <a:rPr lang="en-US" dirty="0"/>
              <a:t>Determine the best values for the pre-exponential factor and the activation energy</a:t>
            </a:r>
          </a:p>
        </p:txBody>
      </p:sp>
    </p:spTree>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ln/>
        </p:spPr>
        <p:txBody>
          <a:bodyPr/>
          <a:lstStyle/>
          <a:p>
            <a:r>
              <a:rPr lang="en-US"/>
              <a:t>Activity 13.1b</a:t>
            </a:r>
          </a:p>
        </p:txBody>
      </p:sp>
      <p:sp>
        <p:nvSpPr>
          <p:cNvPr id="23554" name="Rectangle 2"/>
          <p:cNvSpPr>
            <a:spLocks noGrp="1" noChangeArrowheads="1"/>
          </p:cNvSpPr>
          <p:nvPr>
            <p:ph type="body" idx="1"/>
          </p:nvPr>
        </p:nvSpPr>
        <p:spPr>
          <a:ln/>
        </p:spPr>
        <p:txBody>
          <a:bodyPr/>
          <a:lstStyle/>
          <a:p>
            <a:r>
              <a:rPr lang="en-US"/>
              <a:t>An alternative approach is to analyze the full set of kinetics data all at once</a:t>
            </a:r>
          </a:p>
          <a:p>
            <a:pPr marL="762000" lvl="1"/>
            <a:r>
              <a:rPr lang="en-US"/>
              <a:t>To do this, the rate expression must be written as </a:t>
            </a:r>
            <a:r>
              <a:rPr lang="en-US" i="1"/>
              <a:t>r</a:t>
            </a:r>
            <a:r>
              <a:rPr lang="en-US"/>
              <a:t> = </a:t>
            </a:r>
            <a:r>
              <a:rPr lang="en-US" i="1"/>
              <a:t>k</a:t>
            </a:r>
            <a:r>
              <a:rPr lang="en-US" i="1" baseline="-6000"/>
              <a:t>0</a:t>
            </a:r>
            <a:r>
              <a:rPr lang="en-US"/>
              <a:t> exp(-</a:t>
            </a:r>
            <a:r>
              <a:rPr lang="en-US" i="1"/>
              <a:t>E/RT</a:t>
            </a:r>
            <a:r>
              <a:rPr lang="en-US"/>
              <a:t>) </a:t>
            </a:r>
            <a:r>
              <a:rPr lang="en-US" i="1"/>
              <a:t>C</a:t>
            </a:r>
            <a:r>
              <a:rPr lang="en-US" i="1" baseline="-6000"/>
              <a:t>A</a:t>
            </a:r>
            <a:r>
              <a:rPr lang="en-US" i="1"/>
              <a:t> C</a:t>
            </a:r>
            <a:r>
              <a:rPr lang="en-US" i="1" baseline="-6000"/>
              <a:t>B</a:t>
            </a:r>
            <a:r>
              <a:rPr lang="en-US"/>
              <a:t> and substituted in the design equation</a:t>
            </a:r>
          </a:p>
          <a:p>
            <a:pPr marL="762000" lvl="1"/>
            <a:r>
              <a:rPr lang="en-US"/>
              <a:t>The rest of the fitting process is analogous, but it uses the entire data set at once instead of processing in constant temperature blocks.</a:t>
            </a:r>
          </a:p>
          <a:p>
            <a:r>
              <a:rPr lang="en-US"/>
              <a:t>Test the rate expression using this approach and compare the results to the previous findings</a:t>
            </a:r>
          </a:p>
        </p:txBody>
      </p:sp>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Pages>0</Pages>
  <Words>1189</Words>
  <Characters>0</Characters>
  <Application>Microsoft Macintosh PowerPoint</Application>
  <PresentationFormat>Custom</PresentationFormat>
  <Lines>0</Lines>
  <Paragraphs>103</Paragraphs>
  <Slides>10</Slides>
  <Notes>0</Notes>
  <HiddenSlides>0</HiddenSlides>
  <MMClips>0</MMClips>
  <ScaleCrop>false</ScaleCrop>
  <HeadingPairs>
    <vt:vector size="4" baseType="variant">
      <vt:variant>
        <vt:lpstr>Theme</vt:lpstr>
      </vt:variant>
      <vt:variant>
        <vt:i4>9</vt:i4>
      </vt:variant>
      <vt:variant>
        <vt:lpstr>Slide Titles</vt:lpstr>
      </vt:variant>
      <vt:variant>
        <vt:i4>10</vt:i4>
      </vt:variant>
    </vt:vector>
  </HeadingPairs>
  <TitlesOfParts>
    <vt:vector size="19" baseType="lpstr">
      <vt:lpstr>Title &amp; Subtitle</vt:lpstr>
      <vt:lpstr>Title &amp; Bullets</vt:lpstr>
      <vt:lpstr>Title - Top</vt:lpstr>
      <vt:lpstr>Bullets</vt:lpstr>
      <vt:lpstr>Blank</vt:lpstr>
      <vt:lpstr>Photo - Vertical</vt:lpstr>
      <vt:lpstr>Photo - Horizontal</vt:lpstr>
      <vt:lpstr>Title &amp; Bullets - Right</vt:lpstr>
      <vt:lpstr>Title, Bullets &amp; Photo</vt:lpstr>
      <vt:lpstr>A First Course on Kinetics and Reaction Engineering</vt:lpstr>
      <vt:lpstr>Where We’re Going</vt:lpstr>
      <vt:lpstr>Testing a Rate Expression Using CSTR Data</vt:lpstr>
      <vt:lpstr>Useful Points and Relationships</vt:lpstr>
      <vt:lpstr>Questions?</vt:lpstr>
      <vt:lpstr>Activity 13.1</vt:lpstr>
      <vt:lpstr>Experimental Results</vt:lpstr>
      <vt:lpstr>Activity 13.1a</vt:lpstr>
      <vt:lpstr>Activity 13.1b</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3</cp:revision>
  <dcterms:modified xsi:type="dcterms:W3CDTF">2014-09-26T16:56:06Z</dcterms:modified>
</cp:coreProperties>
</file>