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8" r:id="rId13"/>
    <p:sldId id="259" r:id="rId14"/>
    <p:sldId id="260" r:id="rId15"/>
    <p:sldId id="261" r:id="rId16"/>
    <p:sldId id="271" r:id="rId17"/>
    <p:sldId id="262" r:id="rId18"/>
    <p:sldId id="263" r:id="rId19"/>
    <p:sldId id="267" r:id="rId20"/>
    <p:sldId id="272" r:id="rId21"/>
    <p:sldId id="269" r:id="rId22"/>
    <p:sldId id="257" r:id="rId23"/>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17453858"/>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9916760"/>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22675615"/>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9426946"/>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89899431"/>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3817875"/>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17959267"/>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22844901"/>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440866"/>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54050112"/>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89593487"/>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44467182"/>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4443911"/>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68470013"/>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30966537"/>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7567842"/>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84489802"/>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8067387"/>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0973977"/>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15793220"/>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662404"/>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27254976"/>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33929589"/>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3772053"/>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0109563"/>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6009385"/>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3167865"/>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24259090"/>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8504431"/>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352499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24479408"/>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150581"/>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15081111"/>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4780096"/>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74967394"/>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4698555"/>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03457609"/>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8702331"/>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88042800"/>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9970810"/>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179974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5178956"/>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43503857"/>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433094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50516377"/>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73513892"/>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64682601"/>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4698454"/>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1524467"/>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70997912"/>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84476137"/>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31641912"/>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29625234"/>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2047722"/>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037450492"/>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49230903"/>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0210101"/>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31860288"/>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30696959"/>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0796813"/>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2256109"/>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3875970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28787974"/>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63554348"/>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621228"/>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65763013"/>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1870169"/>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93893536"/>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45489814"/>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5874947"/>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38190817"/>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085140"/>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8497482"/>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41872998"/>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5993337"/>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83971713"/>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1582387"/>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47415027"/>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3075318"/>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55083349"/>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5436826"/>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89290581"/>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73757284"/>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2762887"/>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24308268"/>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99618328"/>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6877891"/>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62301242"/>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2910289"/>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062573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4649521"/>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893673720"/>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171330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74658293"/>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95354817"/>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6618935"/>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86307539"/>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31442198"/>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0916089"/>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37071440"/>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39564866"/>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112241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9260754"/>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2793210"/>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3055696"/>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32370429"/>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68213698"/>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609423"/>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9802530"/>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23573866"/>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96049469"/>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89200325"/>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70612600"/>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14679"/>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7598055"/>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08775127"/>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4977721"/>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63603203"/>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18849811"/>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6486513"/>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9648559"/>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6" Type="http://schemas.openxmlformats.org/officeDocument/2006/relationships/image" Target="../media/image6.emf"/><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12</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body" idx="1"/>
          </p:nvPr>
        </p:nvSpPr>
        <p:spPr>
          <a:ln/>
        </p:spPr>
        <p:txBody>
          <a:bodyPr/>
          <a:lstStyle/>
          <a:p>
            <a:r>
              <a:rPr lang="en-US"/>
              <a:t>Generation of batch reactor kinetics data using a single experiment</a:t>
            </a:r>
          </a:p>
          <a:p>
            <a:pPr marL="762000" lvl="1"/>
            <a:r>
              <a:rPr lang="en-US"/>
              <a:t>Set </a:t>
            </a:r>
            <a:r>
              <a:rPr lang="en-US" i="1"/>
              <a:t>T</a:t>
            </a:r>
            <a:r>
              <a:rPr lang="en-US"/>
              <a:t> = 340 ºC, </a:t>
            </a:r>
            <a:r>
              <a:rPr lang="en-US" i="1"/>
              <a:t>V</a:t>
            </a:r>
            <a:r>
              <a:rPr lang="en-US"/>
              <a:t> = 5 L, </a:t>
            </a:r>
            <a:r>
              <a:rPr lang="en-US" i="1"/>
              <a:t>C</a:t>
            </a:r>
            <a:r>
              <a:rPr lang="en-US" i="1" baseline="-6000"/>
              <a:t>A</a:t>
            </a:r>
            <a:r>
              <a:rPr lang="en-US"/>
              <a:t> = </a:t>
            </a:r>
            <a:r>
              <a:rPr lang="en-US" i="1"/>
              <a:t>C</a:t>
            </a:r>
            <a:r>
              <a:rPr lang="en-US" i="1" baseline="-6000"/>
              <a:t>B</a:t>
            </a:r>
            <a:r>
              <a:rPr lang="en-US"/>
              <a:t> = 1.0 M and </a:t>
            </a:r>
            <a:r>
              <a:rPr lang="en-US" i="1"/>
              <a:t>C</a:t>
            </a:r>
            <a:r>
              <a:rPr lang="en-US" i="1" baseline="-6000"/>
              <a:t>X</a:t>
            </a:r>
            <a:r>
              <a:rPr lang="en-US"/>
              <a:t> = </a:t>
            </a:r>
            <a:r>
              <a:rPr lang="en-US" i="1"/>
              <a:t>C</a:t>
            </a:r>
            <a:r>
              <a:rPr lang="en-US" i="1" baseline="-6000"/>
              <a:t>Y</a:t>
            </a:r>
            <a:r>
              <a:rPr lang="en-US"/>
              <a:t> = 0.0 M </a:t>
            </a:r>
          </a:p>
          <a:p>
            <a:pPr marL="762000" lvl="1"/>
            <a:r>
              <a:rPr lang="en-US"/>
              <a:t>Start the experiment and watch the concentration of Y</a:t>
            </a:r>
          </a:p>
          <a:p>
            <a:pPr marL="1206500" lvl="2"/>
            <a:r>
              <a:rPr lang="en-US"/>
              <a:t>Record a data point when </a:t>
            </a:r>
            <a:r>
              <a:rPr lang="en-US" i="1"/>
              <a:t>C</a:t>
            </a:r>
            <a:r>
              <a:rPr lang="en-US" i="1" baseline="-6000"/>
              <a:t>Y</a:t>
            </a:r>
            <a:r>
              <a:rPr lang="en-US"/>
              <a:t> is approximately 0.2, 0.4, 0.6, 0.8 and 0.9 M</a:t>
            </a:r>
          </a:p>
          <a:p>
            <a:pPr marL="1206500" lvl="2"/>
            <a:r>
              <a:rPr lang="en-US"/>
              <a:t>Note any trends you observe</a:t>
            </a:r>
          </a:p>
          <a:p>
            <a:pPr marL="762000" lvl="1"/>
            <a:r>
              <a:rPr lang="en-US"/>
              <a:t>Fill in the results in the cells of the batch reactor table (top, left) that are colored light green</a:t>
            </a:r>
          </a:p>
          <a:p>
            <a:r>
              <a:rPr lang="en-US"/>
              <a:t>Generate CSTR data using the same feed composition and reaction times</a:t>
            </a:r>
          </a:p>
          <a:p>
            <a:pPr marL="762000" lvl="1"/>
            <a:r>
              <a:rPr lang="en-US"/>
              <a:t>Use the CSTR simulator to perform the 5 experiments using the settings in the upper CSTR table</a:t>
            </a:r>
          </a:p>
          <a:p>
            <a:pPr marL="1206500" lvl="2"/>
            <a:r>
              <a:rPr lang="en-US"/>
              <a:t>Record the outlet temperature and concentration of Y for each experiment in the spreadsheet</a:t>
            </a:r>
          </a:p>
          <a:p>
            <a:pPr marL="762000" lvl="1"/>
            <a:r>
              <a:rPr lang="en-US"/>
              <a:t>Note any trends you observe</a:t>
            </a:r>
          </a:p>
          <a:p>
            <a:pPr marL="762000" lvl="1"/>
            <a:r>
              <a:rPr lang="en-US"/>
              <a:t>Note any differences you observe between the batch experiment or data and the CSTR</a:t>
            </a:r>
          </a:p>
          <a:p>
            <a:r>
              <a:rPr lang="en-US"/>
              <a:t>Generate alternative CSTR data</a:t>
            </a:r>
          </a:p>
          <a:p>
            <a:pPr marL="762000" lvl="1"/>
            <a:r>
              <a:rPr lang="en-US"/>
              <a:t>As above, use the CSTR simulator to perform the 5 experiments using the settings in the lower CSTR table</a:t>
            </a:r>
          </a:p>
          <a:p>
            <a:pPr marL="1206500" lvl="2"/>
            <a:r>
              <a:rPr lang="en-US"/>
              <a:t>Record the outlet temperature and concentration of Y for each experiment in the spreadsheet</a:t>
            </a:r>
          </a:p>
          <a:p>
            <a:pPr marL="762000" lvl="1"/>
            <a:r>
              <a:rPr lang="en-US"/>
              <a:t>Note any trends you observe</a:t>
            </a:r>
          </a:p>
          <a:p>
            <a:pPr marL="762000" lvl="1"/>
            <a:r>
              <a:rPr lang="en-US"/>
              <a:t>Note any differences you observe between the batch experiment or data and the CSTR</a:t>
            </a:r>
          </a:p>
        </p:txBody>
      </p:sp>
      <p:sp>
        <p:nvSpPr>
          <p:cNvPr id="22530" name="Rectangle 2"/>
          <p:cNvSpPr>
            <a:spLocks noChangeArrowheads="1"/>
          </p:cNvSpPr>
          <p:nvPr>
            <p:ph type="title"/>
          </p:nvPr>
        </p:nvSpPr>
        <p:spPr>
          <a:ln/>
        </p:spPr>
        <p:txBody>
          <a:bodyPr/>
          <a:lstStyle/>
          <a:p>
            <a:r>
              <a:rPr lang="en-US"/>
              <a:t>Procedure Summary</a:t>
            </a:r>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body" idx="1"/>
          </p:nvPr>
        </p:nvSpPr>
        <p:spPr>
          <a:ln/>
        </p:spPr>
        <p:txBody>
          <a:bodyPr/>
          <a:lstStyle/>
          <a:p>
            <a:r>
              <a:rPr lang="en-US"/>
              <a:t>List trends you observed in the batch experiment and data</a:t>
            </a:r>
          </a:p>
          <a:p>
            <a:pPr marL="762000" lvl="1"/>
            <a:r>
              <a:rPr lang="en-US"/>
              <a:t>Offer a qualitative explanation for the trend; you may not use an equation to explain the trend</a:t>
            </a:r>
          </a:p>
          <a:p>
            <a:r>
              <a:rPr lang="en-US"/>
              <a:t>List trends you observed in the CSTR experiment and data</a:t>
            </a:r>
          </a:p>
          <a:p>
            <a:pPr marL="762000" lvl="1"/>
            <a:r>
              <a:rPr lang="en-US"/>
              <a:t>Offer a qualitative explanation for the trend; you may not use an equation to explain the trend</a:t>
            </a:r>
          </a:p>
          <a:p>
            <a:r>
              <a:rPr lang="en-US"/>
              <a:t>List the differences you observed between the batch experiment/results and the CSTR experiment/results</a:t>
            </a:r>
          </a:p>
          <a:p>
            <a:pPr marL="762000" lvl="1"/>
            <a:r>
              <a:rPr lang="en-US"/>
              <a:t>Offer a qualitative explanation for the differences</a:t>
            </a:r>
          </a:p>
          <a:p>
            <a:pPr marL="762000" lvl="1"/>
            <a:r>
              <a:rPr lang="en-US"/>
              <a:t>Discuss what implications the differences might have upon the use of the data for the testing of a rate expression</a:t>
            </a:r>
          </a:p>
          <a:p>
            <a:r>
              <a:rPr lang="en-US"/>
              <a:t>Can you think of a way to eliminate the differences between the two sets of data?</a:t>
            </a:r>
          </a:p>
        </p:txBody>
      </p:sp>
      <p:sp>
        <p:nvSpPr>
          <p:cNvPr id="23554" name="Rectangle 2"/>
          <p:cNvSpPr>
            <a:spLocks noChangeArrowheads="1"/>
          </p:cNvSpPr>
          <p:nvPr>
            <p:ph type="title"/>
          </p:nvPr>
        </p:nvSpPr>
        <p:spPr>
          <a:ln/>
        </p:spPr>
        <p:txBody>
          <a:bodyPr/>
          <a:lstStyle/>
          <a:p>
            <a:r>
              <a:rPr lang="en-US"/>
              <a:t>Discuss and Rationalize</a:t>
            </a:r>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969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1206500" lvl="2">
              <a:buClr>
                <a:srgbClr val="B3B3B3"/>
              </a:buClr>
            </a:pPr>
            <a:r>
              <a:rPr lang="en-US">
                <a:solidFill>
                  <a:srgbClr val="B3B3B3"/>
                </a:solidFill>
              </a:rPr>
              <a:t>11. Laboratory Reactors</a:t>
            </a:r>
          </a:p>
          <a:p>
            <a:pPr marL="1206500" lvl="2">
              <a:buClr>
                <a:srgbClr val="B3B3B3"/>
              </a:buClr>
            </a:pPr>
            <a:r>
              <a:rPr lang="en-US">
                <a:solidFill>
                  <a:srgbClr val="B3B3B3"/>
                </a:solidFill>
              </a:rPr>
              <a:t>12. Performing Kinetics Experiments</a:t>
            </a:r>
          </a:p>
          <a:p>
            <a:pPr marL="762000" lvl="1"/>
            <a:r>
              <a:rPr lang="en-US"/>
              <a:t>C. Analysis of Kinetics Data</a:t>
            </a:r>
          </a:p>
          <a:p>
            <a:pPr marL="1206500" lvl="2"/>
            <a:r>
              <a:rPr lang="en-US"/>
              <a:t>13. CSTR Data Analysis</a:t>
            </a:r>
          </a:p>
          <a:p>
            <a:pPr marL="1206500" lvl="2"/>
            <a:r>
              <a:rPr lang="en-US"/>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t>B. Kinetics Experiments</a:t>
            </a:r>
          </a:p>
          <a:p>
            <a:pPr marL="1206500" lvl="2">
              <a:buClr>
                <a:srgbClr val="B3B3B3"/>
              </a:buClr>
            </a:pPr>
            <a:r>
              <a:rPr lang="en-US">
                <a:solidFill>
                  <a:srgbClr val="B3B3B3"/>
                </a:solidFill>
              </a:rPr>
              <a:t>11. Laboratory Reactors</a:t>
            </a:r>
          </a:p>
          <a:p>
            <a:pPr marL="1206500" lvl="2"/>
            <a:r>
              <a:rPr lang="en-US"/>
              <a:t>12. Performing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Testing Reactor Models</a:t>
            </a:r>
          </a:p>
        </p:txBody>
      </p:sp>
      <p:sp>
        <p:nvSpPr>
          <p:cNvPr id="14338" name="Rectangle 2"/>
          <p:cNvSpPr>
            <a:spLocks noChangeArrowheads="1"/>
          </p:cNvSpPr>
          <p:nvPr>
            <p:ph type="body" idx="1"/>
          </p:nvPr>
        </p:nvSpPr>
        <p:spPr>
          <a:xfrm>
            <a:off x="1270000" y="1143000"/>
            <a:ext cx="5727700" cy="7772400"/>
          </a:xfrm>
          <a:ln/>
        </p:spPr>
        <p:txBody>
          <a:bodyPr/>
          <a:lstStyle/>
          <a:p>
            <a:r>
              <a:rPr lang="en-US"/>
              <a:t>If mixing is perfect, the rate of reaction should not depend upon agitator speed</a:t>
            </a:r>
          </a:p>
          <a:p>
            <a:r>
              <a:rPr lang="en-US"/>
              <a:t>Interfacial Gradients</a:t>
            </a:r>
          </a:p>
          <a:p>
            <a:pPr marL="762000" lvl="1"/>
            <a:r>
              <a:rPr lang="en-US"/>
              <a:t>The ideal reactor models assume locally uniform composition</a:t>
            </a:r>
          </a:p>
          <a:p>
            <a:pPr marL="762000" lvl="1"/>
            <a:r>
              <a:rPr lang="en-US"/>
              <a:t>When two phases coexist, concentration and/or temperature gradients develop near the interface between the phases</a:t>
            </a:r>
          </a:p>
          <a:p>
            <a:pPr marL="1206500" lvl="2"/>
            <a:r>
              <a:rPr lang="en-US"/>
              <a:t>Gradients between the bulk fluid and the surface can cause external transport limitations</a:t>
            </a:r>
          </a:p>
          <a:p>
            <a:pPr marL="1206500" lvl="2"/>
            <a:r>
              <a:rPr lang="en-US"/>
              <a:t>Gradients within the pores of a solid can cause internal transport limitations</a:t>
            </a:r>
          </a:p>
          <a:p>
            <a:pPr marL="762000" lvl="1"/>
            <a:r>
              <a:rPr lang="en-US"/>
              <a:t>Experimental and computational tests can be performed to make sure the rate is negligibly affected by these gradients</a:t>
            </a:r>
          </a:p>
          <a:p>
            <a:r>
              <a:rPr lang="en-US"/>
              <a:t>External transport limitation tests</a:t>
            </a:r>
          </a:p>
          <a:p>
            <a:pPr marL="762000" lvl="1"/>
            <a:r>
              <a:rPr lang="en-US"/>
              <a:t>The conversion should not vary with linear flow velocity if the residence time is constant</a:t>
            </a:r>
          </a:p>
          <a:p>
            <a:pPr marL="1206500" lvl="2"/>
            <a:r>
              <a:rPr lang="en-US"/>
              <a:t>At very low flow rates this test lacks sensitivity</a:t>
            </a:r>
          </a:p>
          <a:p>
            <a:pPr marL="762000" lvl="1"/>
            <a:r>
              <a:rPr lang="en-US"/>
              <a:t>Be suspicious of first order kinetics with very low activation energies</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5400" y="2882900"/>
            <a:ext cx="4572000" cy="477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Testing for Transport Limitations</a:t>
            </a:r>
            <a:br>
              <a:rPr lang="en-US"/>
            </a:br>
            <a:r>
              <a:rPr lang="en-US"/>
              <a:t>and Performing Kinetics Experiments</a:t>
            </a:r>
          </a:p>
        </p:txBody>
      </p:sp>
      <p:sp>
        <p:nvSpPr>
          <p:cNvPr id="15362" name="Rectangle 2"/>
          <p:cNvSpPr>
            <a:spLocks noChangeArrowheads="1"/>
          </p:cNvSpPr>
          <p:nvPr>
            <p:ph type="body" idx="1"/>
          </p:nvPr>
        </p:nvSpPr>
        <p:spPr>
          <a:ln/>
        </p:spPr>
        <p:txBody>
          <a:bodyPr/>
          <a:lstStyle/>
          <a:p>
            <a:r>
              <a:rPr lang="en-US"/>
              <a:t>Computational tests for external transport limitations</a:t>
            </a:r>
          </a:p>
          <a:p>
            <a:pPr marL="762000" lvl="1">
              <a:spcBef>
                <a:spcPts val="3200"/>
              </a:spcBef>
            </a:pPr>
            <a:r>
              <a:rPr lang="en-US"/>
              <a:t> </a:t>
            </a:r>
          </a:p>
          <a:p>
            <a:pPr>
              <a:spcBef>
                <a:spcPts val="2200"/>
              </a:spcBef>
            </a:pPr>
            <a:r>
              <a:rPr lang="en-US"/>
              <a:t>Experimental test for internal transport limitations</a:t>
            </a:r>
          </a:p>
          <a:p>
            <a:pPr marL="762000" lvl="1"/>
            <a:r>
              <a:rPr lang="en-US"/>
              <a:t>For fixed residence time, the conversion should not vary as a function of catalyst particle size</a:t>
            </a:r>
          </a:p>
          <a:p>
            <a:pPr marL="762000" lvl="1"/>
            <a:r>
              <a:rPr lang="en-US"/>
              <a:t>For fixed dispersion of supported catalysts, the conversion should not vary with catalyst loading</a:t>
            </a:r>
          </a:p>
          <a:p>
            <a:pPr marL="762000" lvl="1"/>
            <a:r>
              <a:rPr lang="en-US"/>
              <a:t>Be suspicious if the activation energy drops by 50% at higher temperatures</a:t>
            </a:r>
          </a:p>
          <a:p>
            <a:r>
              <a:rPr lang="en-US"/>
              <a:t>Computational tests for internal transport limitations</a:t>
            </a:r>
          </a:p>
          <a:p>
            <a:pPr marL="762000" lvl="1">
              <a:spcBef>
                <a:spcPts val="2300"/>
              </a:spcBef>
            </a:pPr>
            <a:r>
              <a:rPr lang="en-US"/>
              <a:t> </a:t>
            </a:r>
          </a:p>
          <a:p>
            <a:pPr>
              <a:spcBef>
                <a:spcPts val="2800"/>
              </a:spcBef>
            </a:pPr>
            <a:r>
              <a:rPr lang="en-US"/>
              <a:t>Typical kinetics experiments</a:t>
            </a:r>
          </a:p>
          <a:p>
            <a:pPr marL="762000" lvl="1"/>
            <a:r>
              <a:rPr lang="en-US"/>
              <a:t>Batch reactor: charge and bring to temperature, measure initial composition</a:t>
            </a:r>
          </a:p>
          <a:p>
            <a:pPr marL="1206500" lvl="2"/>
            <a:r>
              <a:rPr lang="en-US"/>
              <a:t>measure composition vs. time</a:t>
            </a:r>
          </a:p>
          <a:p>
            <a:pPr marL="1206500" lvl="2"/>
            <a:r>
              <a:rPr lang="en-US"/>
              <a:t>several data points per experiment</a:t>
            </a:r>
          </a:p>
          <a:p>
            <a:pPr marL="762000" lvl="1"/>
            <a:r>
              <a:rPr lang="en-US"/>
              <a:t>Flow reactors: set inlet conditions and temperature, wait until system is at steady state</a:t>
            </a:r>
          </a:p>
          <a:p>
            <a:pPr marL="1206500" lvl="2"/>
            <a:r>
              <a:rPr lang="en-US"/>
              <a:t>measure outlet composition</a:t>
            </a:r>
          </a:p>
          <a:p>
            <a:pPr marL="1206500" lvl="2"/>
            <a:r>
              <a:rPr lang="en-US"/>
              <a:t>one data point per experiment</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1700" y="2092325"/>
            <a:ext cx="2860675"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2800" y="2057400"/>
            <a:ext cx="16637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32800" y="2070100"/>
            <a:ext cx="2579688" cy="89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0900" y="5105400"/>
            <a:ext cx="1406525"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9900" y="5168900"/>
            <a:ext cx="2532063" cy="84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15363"/>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15364"/>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nodeType="afterEffect">
                                  <p:stCondLst>
                                    <p:cond delay="0"/>
                                  </p:stCondLst>
                                  <p:childTnLst>
                                    <p:set>
                                      <p:cBhvr>
                                        <p:cTn id="12" dur="1" fill="hold">
                                          <p:stCondLst>
                                            <p:cond delay="499"/>
                                          </p:stCondLst>
                                        </p:cTn>
                                        <p:tgtEl>
                                          <p:spTgt spid="15365"/>
                                        </p:tgtEl>
                                        <p:attrNameLst>
                                          <p:attrName>style.visibility</p:attrName>
                                        </p:attrNameLst>
                                      </p:cBhvr>
                                      <p:to>
                                        <p:strVal val="visible"/>
                                      </p:to>
                                    </p:set>
                                  </p:childTnLst>
                                </p:cTn>
                              </p:par>
                            </p:childTnLst>
                          </p:cTn>
                        </p:par>
                        <p:par>
                          <p:cTn id="13" fill="hold" nodeType="afterGroup">
                            <p:stCondLst>
                              <p:cond delay="1500"/>
                            </p:stCondLst>
                            <p:childTnLst>
                              <p:par>
                                <p:cTn id="14" presetID="1" presetClass="entr" presetSubtype="0" fill="hold" nodeType="afterEffect">
                                  <p:stCondLst>
                                    <p:cond delay="0"/>
                                  </p:stCondLst>
                                  <p:childTnLst>
                                    <p:set>
                                      <p:cBhvr>
                                        <p:cTn id="15" dur="1" fill="hold">
                                          <p:stCondLst>
                                            <p:cond delay="499"/>
                                          </p:stCondLst>
                                        </p:cTn>
                                        <p:tgtEl>
                                          <p:spTgt spid="15366"/>
                                        </p:tgtEl>
                                        <p:attrNameLst>
                                          <p:attrName>style.visibility</p:attrName>
                                        </p:attrNameLst>
                                      </p:cBhvr>
                                      <p:to>
                                        <p:strVal val="visible"/>
                                      </p:to>
                                    </p:set>
                                  </p:childTnLst>
                                </p:cTn>
                              </p:par>
                            </p:childTnLst>
                          </p:cTn>
                        </p:par>
                        <p:par>
                          <p:cTn id="16" fill="hold" nodeType="afterGroup">
                            <p:stCondLst>
                              <p:cond delay="2000"/>
                            </p:stCondLst>
                            <p:childTnLst>
                              <p:par>
                                <p:cTn id="17" presetID="1" presetClass="entr" presetSubtype="0" fill="hold" nodeType="afterEffect">
                                  <p:stCondLst>
                                    <p:cond delay="0"/>
                                  </p:stCondLst>
                                  <p:childTnLst>
                                    <p:set>
                                      <p:cBhvr>
                                        <p:cTn id="18" dur="1" fill="hold">
                                          <p:stCondLst>
                                            <p:cond delay="499"/>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Kinetics Experiments</a:t>
            </a:r>
          </a:p>
        </p:txBody>
      </p:sp>
      <p:sp>
        <p:nvSpPr>
          <p:cNvPr id="16386" name="Rectangle 2"/>
          <p:cNvSpPr>
            <a:spLocks noChangeArrowheads="1"/>
          </p:cNvSpPr>
          <p:nvPr>
            <p:ph type="body" idx="1"/>
          </p:nvPr>
        </p:nvSpPr>
        <p:spPr>
          <a:ln/>
        </p:spPr>
        <p:txBody>
          <a:bodyPr/>
          <a:lstStyle/>
          <a:p>
            <a:r>
              <a:rPr lang="en-US" dirty="0"/>
              <a:t>Three possible objectives</a:t>
            </a:r>
          </a:p>
          <a:p>
            <a:pPr marL="762000" lvl="1"/>
            <a:r>
              <a:rPr lang="en-US" dirty="0"/>
              <a:t>Determine whether the reaction is reversible by attempting to attain 100% conversion of the limiting reagent</a:t>
            </a:r>
          </a:p>
          <a:p>
            <a:pPr marL="762000" lvl="1"/>
            <a:r>
              <a:rPr lang="en-US" dirty="0"/>
              <a:t>Conduct a few experiments where </a:t>
            </a:r>
            <a:r>
              <a:rPr lang="en-US" dirty="0" smtClean="0">
                <a:latin typeface="Arial"/>
              </a:rPr>
              <a:t>“</a:t>
            </a:r>
            <a:r>
              <a:rPr lang="en-US" dirty="0" smtClean="0"/>
              <a:t>base conditions</a:t>
            </a:r>
            <a:r>
              <a:rPr lang="en-US" dirty="0" smtClean="0">
                <a:latin typeface="Arial"/>
              </a:rPr>
              <a:t>”</a:t>
            </a:r>
            <a:r>
              <a:rPr lang="en-US" dirty="0" smtClean="0"/>
              <a:t> </a:t>
            </a:r>
            <a:r>
              <a:rPr lang="en-US" dirty="0"/>
              <a:t>are selected and concentration of each reagent is changed holding all others constant</a:t>
            </a:r>
          </a:p>
          <a:p>
            <a:pPr marL="1206500" lvl="2"/>
            <a:r>
              <a:rPr lang="en-US" dirty="0"/>
              <a:t>Results can help when guessing a rate expression to test</a:t>
            </a:r>
          </a:p>
          <a:p>
            <a:pPr marL="762000" lvl="1"/>
            <a:r>
              <a:rPr lang="en-US" dirty="0"/>
              <a:t>Gather data that span all possible temperatures and compositions of interest for the resulting rate expression</a:t>
            </a:r>
          </a:p>
          <a:p>
            <a:r>
              <a:rPr lang="en-US" dirty="0"/>
              <a:t>Experimental approach</a:t>
            </a:r>
          </a:p>
          <a:p>
            <a:pPr marL="762000" lvl="1"/>
            <a:r>
              <a:rPr lang="en-US" dirty="0"/>
              <a:t>Operate the reactor in the preferred mode to simplify data analysis</a:t>
            </a:r>
          </a:p>
          <a:p>
            <a:pPr marL="762000" lvl="1"/>
            <a:r>
              <a:rPr lang="en-US" dirty="0"/>
              <a:t>Conduct experiments in constant temperature blocks</a:t>
            </a:r>
          </a:p>
          <a:p>
            <a:pPr marL="1206500" lvl="2"/>
            <a:r>
              <a:rPr lang="en-US" dirty="0"/>
              <a:t>Analyze data in two steps: first by block to get rate coefficient(s) at each block temperature</a:t>
            </a:r>
          </a:p>
          <a:p>
            <a:pPr marL="1206500" lvl="2"/>
            <a:r>
              <a:rPr lang="en-US" dirty="0"/>
              <a:t>Then analyze rate coefficients vs. block temperatures to get Arrhenius parameters</a:t>
            </a:r>
          </a:p>
          <a:p>
            <a:pPr marL="762000" lvl="1"/>
            <a:r>
              <a:rPr lang="en-US" dirty="0"/>
              <a:t>Consider statistical design of experiments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12.1</a:t>
            </a:r>
            <a:br>
              <a:rPr lang="en-US"/>
            </a:br>
            <a:r>
              <a:rPr lang="en-US"/>
              <a:t>Four Slide Presentation</a:t>
            </a:r>
          </a:p>
        </p:txBody>
      </p:sp>
      <p:sp>
        <p:nvSpPr>
          <p:cNvPr id="18434" name="Rectangle 2"/>
          <p:cNvSpPr>
            <a:spLocks noChangeArrowheads="1"/>
          </p:cNvSpPr>
          <p:nvPr>
            <p:ph type="body" idx="1"/>
          </p:nvPr>
        </p:nvSpPr>
        <p:spPr>
          <a:ln/>
        </p:spPr>
        <p:txBody>
          <a:bodyPr/>
          <a:lstStyle/>
          <a:p>
            <a:r>
              <a:rPr lang="en-US" dirty="0"/>
              <a:t>Units 11 and 12 presented a number of different procedures for </a:t>
            </a:r>
            <a:r>
              <a:rPr lang="en-US" dirty="0" smtClean="0">
                <a:latin typeface="Arial"/>
              </a:rPr>
              <a:t>“</a:t>
            </a:r>
            <a:r>
              <a:rPr lang="en-US" dirty="0" smtClean="0"/>
              <a:t>testing</a:t>
            </a:r>
            <a:r>
              <a:rPr lang="en-US" dirty="0" smtClean="0">
                <a:latin typeface="Arial"/>
              </a:rPr>
              <a:t>”</a:t>
            </a:r>
            <a:r>
              <a:rPr lang="en-US" dirty="0" smtClean="0"/>
              <a:t> </a:t>
            </a:r>
            <a:r>
              <a:rPr lang="en-US" dirty="0"/>
              <a:t>laboratory reactors. Prepare a four slide presentation that summarizes the important information. You can simply sketch out your slides on paper; you do not need to actually prepare slides (you may, if you wish).</a:t>
            </a:r>
          </a:p>
          <a:p>
            <a:endParaRPr lang="en-US" dirty="0"/>
          </a:p>
          <a:p>
            <a:r>
              <a:rPr lang="en-US" dirty="0"/>
              <a:t>The recommended format for the presentation is to use the first slide to describe why the tests are necessary and what they actually test. The remaining three slides should be devoted to actual tests, organized in some logical order.</a:t>
            </a:r>
          </a:p>
          <a:p>
            <a:endParaRPr lang="en-US" dirty="0"/>
          </a:p>
          <a:p>
            <a:r>
              <a:rPr lang="en-US" dirty="0"/>
              <a:t>A few of you may be called upon to show your slides and describe the points you would seek to make with each slide.</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Activity 12.2</a:t>
            </a:r>
          </a:p>
        </p:txBody>
      </p:sp>
      <p:sp>
        <p:nvSpPr>
          <p:cNvPr id="20482" name="Rectangle 2"/>
          <p:cNvSpPr>
            <a:spLocks noChangeArrowheads="1"/>
          </p:cNvSpPr>
          <p:nvPr>
            <p:ph type="body" idx="1"/>
          </p:nvPr>
        </p:nvSpPr>
        <p:spPr>
          <a:ln/>
        </p:spPr>
        <p:txBody>
          <a:bodyPr/>
          <a:lstStyle/>
          <a:p>
            <a:r>
              <a:rPr lang="en-US"/>
              <a:t>Example 12.5 indicated that there are differences between the kinetics data generated using a batch reactor and those generated using a CSTR</a:t>
            </a:r>
          </a:p>
          <a:p>
            <a:pPr marL="762000" lvl="1"/>
            <a:r>
              <a:rPr lang="en-US"/>
              <a:t>There are also differences in the experiments used to generate the data</a:t>
            </a:r>
          </a:p>
          <a:p>
            <a:r>
              <a:rPr lang="en-US"/>
              <a:t>In this activity, the nature of these differences will be observed using kinetics simulators for a batch reactor and a CSTR</a:t>
            </a:r>
          </a:p>
          <a:p>
            <a:pPr marL="762000" lvl="1"/>
            <a:r>
              <a:rPr lang="en-US"/>
              <a:t>Apart from batch versus continuous, what experimental aspects are different?</a:t>
            </a:r>
          </a:p>
          <a:p>
            <a:pPr marL="762000" lvl="1"/>
            <a:r>
              <a:rPr lang="en-US"/>
              <a:t>How can these differences be rationalized without resorting to equations?</a:t>
            </a:r>
          </a:p>
          <a:p>
            <a:pPr marL="762000" lvl="1"/>
            <a:r>
              <a:rPr lang="en-US"/>
              <a:t>What implications might these differences have upon the data analysis?</a:t>
            </a:r>
          </a:p>
          <a:p>
            <a:r>
              <a:rPr lang="en-US"/>
              <a:t>As you work, you should copy your simulator results to the Excel handout 12_Activity_2.xlsx</a:t>
            </a:r>
          </a:p>
          <a:p>
            <a:pPr marL="762000" lvl="1"/>
            <a:r>
              <a:rPr lang="en-US"/>
              <a:t>As you work through the activity, you will enter simulator results in cells that are colored green</a:t>
            </a:r>
          </a:p>
          <a:p>
            <a:pPr marL="762000" lvl="1"/>
            <a:r>
              <a:rPr lang="en-US"/>
              <a:t>As you fill in those results, values will appear in cells colored yellow and blue</a:t>
            </a:r>
          </a:p>
          <a:p>
            <a:r>
              <a:rPr lang="en-US"/>
              <a:t>Generation of batch reactor kinetics data using a single experiment</a:t>
            </a:r>
          </a:p>
          <a:p>
            <a:pPr marL="762000" lvl="1"/>
            <a:r>
              <a:rPr lang="en-US"/>
              <a:t>Set </a:t>
            </a:r>
            <a:r>
              <a:rPr lang="en-US" i="1"/>
              <a:t>T</a:t>
            </a:r>
            <a:r>
              <a:rPr lang="en-US"/>
              <a:t> = 340 ºC, </a:t>
            </a:r>
            <a:r>
              <a:rPr lang="en-US" i="1"/>
              <a:t>V</a:t>
            </a:r>
            <a:r>
              <a:rPr lang="en-US"/>
              <a:t> = 5 L, </a:t>
            </a:r>
            <a:r>
              <a:rPr lang="en-US" i="1"/>
              <a:t>C</a:t>
            </a:r>
            <a:r>
              <a:rPr lang="en-US" i="1" baseline="-6000"/>
              <a:t>A</a:t>
            </a:r>
            <a:r>
              <a:rPr lang="en-US"/>
              <a:t> = </a:t>
            </a:r>
            <a:r>
              <a:rPr lang="en-US" i="1"/>
              <a:t>C</a:t>
            </a:r>
            <a:r>
              <a:rPr lang="en-US" i="1" baseline="-6000"/>
              <a:t>B</a:t>
            </a:r>
            <a:r>
              <a:rPr lang="en-US"/>
              <a:t> = 1.0 M and </a:t>
            </a:r>
            <a:r>
              <a:rPr lang="en-US" i="1"/>
              <a:t>C</a:t>
            </a:r>
            <a:r>
              <a:rPr lang="en-US" i="1" baseline="-6000"/>
              <a:t>X</a:t>
            </a:r>
            <a:r>
              <a:rPr lang="en-US"/>
              <a:t> = </a:t>
            </a:r>
            <a:r>
              <a:rPr lang="en-US" i="1"/>
              <a:t>C</a:t>
            </a:r>
            <a:r>
              <a:rPr lang="en-US" i="1" baseline="-6000"/>
              <a:t>Y</a:t>
            </a:r>
            <a:r>
              <a:rPr lang="en-US"/>
              <a:t> = 0.0 M </a:t>
            </a:r>
          </a:p>
          <a:p>
            <a:pPr marL="762000" lvl="1"/>
            <a:r>
              <a:rPr lang="en-US"/>
              <a:t>Start the experiment and watch the concentration of Y</a:t>
            </a:r>
          </a:p>
          <a:p>
            <a:pPr marL="1206500" lvl="2"/>
            <a:r>
              <a:rPr lang="en-US"/>
              <a:t>Record a data point when </a:t>
            </a:r>
            <a:r>
              <a:rPr lang="en-US" i="1"/>
              <a:t>C</a:t>
            </a:r>
            <a:r>
              <a:rPr lang="en-US" i="1" baseline="-6000"/>
              <a:t>Y</a:t>
            </a:r>
            <a:r>
              <a:rPr lang="en-US"/>
              <a:t> is approximately 0.2, 0.4, 0.6, 0.8 and 0.9 M</a:t>
            </a:r>
          </a:p>
          <a:p>
            <a:pPr marL="1206500" lvl="2"/>
            <a:r>
              <a:rPr lang="en-US"/>
              <a:t>Note any trends you observe</a:t>
            </a:r>
          </a:p>
          <a:p>
            <a:pPr marL="762000" lvl="1"/>
            <a:r>
              <a:rPr lang="en-US"/>
              <a:t>Fill in the results in the cells of the batch reactor table (top, left) that are colored light green</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body" idx="1"/>
          </p:nvPr>
        </p:nvSpPr>
        <p:spPr>
          <a:ln/>
        </p:spPr>
        <p:txBody>
          <a:bodyPr/>
          <a:lstStyle/>
          <a:p>
            <a:r>
              <a:rPr lang="en-US"/>
              <a:t>Generate CSTR data using the same feed composition and reaction times</a:t>
            </a:r>
          </a:p>
          <a:p>
            <a:pPr marL="762000" lvl="1"/>
            <a:r>
              <a:rPr lang="en-US"/>
              <a:t>The upper CSTR data table on the spreadsheet should be pre-filled in except for the last two columns</a:t>
            </a:r>
          </a:p>
          <a:p>
            <a:pPr marL="1206500" lvl="2"/>
            <a:r>
              <a:rPr lang="en-US"/>
              <a:t>Each row is a separate CSTR experiment</a:t>
            </a:r>
          </a:p>
          <a:p>
            <a:pPr marL="1206500" lvl="2"/>
            <a:r>
              <a:rPr lang="en-US"/>
              <a:t>The feed composition for every experiment is the same as the initial composition in the batch experiment; the temperatures are the same, as well</a:t>
            </a:r>
          </a:p>
          <a:p>
            <a:pPr marL="1206500" lvl="2"/>
            <a:r>
              <a:rPr lang="en-US"/>
              <a:t>The feed flow rates have been filled in for you so that the CSTR residence times are equal to the elapsed times for your five batch reactor experiments</a:t>
            </a:r>
          </a:p>
          <a:p>
            <a:pPr marL="762000" lvl="1"/>
            <a:r>
              <a:rPr lang="en-US"/>
              <a:t>Use the CSTR simulator to perform the 5 experiments using the settings in the table</a:t>
            </a:r>
          </a:p>
          <a:p>
            <a:pPr marL="1206500" lvl="2"/>
            <a:r>
              <a:rPr lang="en-US"/>
              <a:t>Record the outlet temperature and concentration of Y for each experiment in the spreadsheet</a:t>
            </a:r>
          </a:p>
          <a:p>
            <a:pPr marL="762000" lvl="1"/>
            <a:r>
              <a:rPr lang="en-US"/>
              <a:t>Note any trends you observe</a:t>
            </a:r>
          </a:p>
          <a:p>
            <a:pPr marL="762000" lvl="1"/>
            <a:r>
              <a:rPr lang="en-US"/>
              <a:t>Note any differences you observe between the batch experiment or data and the CSTR</a:t>
            </a:r>
          </a:p>
          <a:p>
            <a:r>
              <a:rPr lang="en-US"/>
              <a:t>Generate alternative CSTR data where the CSTR feed composition equals the batch reactor composition at the start of a batch reactor interval and the residence time in the CSTR equals the length of the batch reactor interval</a:t>
            </a:r>
          </a:p>
          <a:p>
            <a:pPr marL="762000" lvl="1"/>
            <a:r>
              <a:rPr lang="en-US"/>
              <a:t>The lower CSTR data table on the spreadsheet should again be pre-filled in except for the last two columns</a:t>
            </a:r>
          </a:p>
          <a:p>
            <a:pPr marL="762000" lvl="1"/>
            <a:r>
              <a:rPr lang="en-US"/>
              <a:t>Note, in this series of experiments, the CSTR feed simulates the batch reactor composition at the start of each of the five sampling intervals</a:t>
            </a:r>
          </a:p>
          <a:p>
            <a:pPr marL="1206500" lvl="2"/>
            <a:r>
              <a:rPr lang="en-US"/>
              <a:t>The CSTR feed rate has been calculated so that the CSTR residence time is equal to the elapsed time until the next batch reactor sample was taken</a:t>
            </a:r>
          </a:p>
          <a:p>
            <a:pPr marL="762000" lvl="1"/>
            <a:r>
              <a:rPr lang="en-US"/>
              <a:t>As above, use the CSTR simulator to perform the 5 experiments using the settings in the table</a:t>
            </a:r>
          </a:p>
          <a:p>
            <a:pPr marL="762000" lvl="1"/>
            <a:r>
              <a:rPr lang="en-US"/>
              <a:t>Note any trends and and differences between the batch experiment or data and the CSTR</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TotalTime>
  <Pages>0</Pages>
  <Words>1475</Words>
  <Characters>0</Characters>
  <Application>Microsoft Macintosh PowerPoint</Application>
  <PresentationFormat>Custom</PresentationFormat>
  <Lines>0</Lines>
  <Paragraphs>130</Paragraphs>
  <Slides>12</Slides>
  <Notes>0</Notes>
  <HiddenSlides>0</HiddenSlides>
  <MMClips>0</MMClips>
  <ScaleCrop>false</ScaleCrop>
  <HeadingPairs>
    <vt:vector size="6" baseType="variant">
      <vt:variant>
        <vt:lpstr>Fonts Used</vt:lpstr>
      </vt:variant>
      <vt:variant>
        <vt:i4>5</vt:i4>
      </vt:variant>
      <vt:variant>
        <vt:lpstr>Theme</vt:lpstr>
      </vt:variant>
      <vt:variant>
        <vt:i4>11</vt:i4>
      </vt:variant>
      <vt:variant>
        <vt:lpstr>Slide Titles</vt:lpstr>
      </vt:variant>
      <vt:variant>
        <vt:i4>12</vt:i4>
      </vt:variant>
    </vt:vector>
  </HeadingPairs>
  <TitlesOfParts>
    <vt:vector size="28" baseType="lpstr">
      <vt:lpstr>Helvetica</vt:lpstr>
      <vt:lpstr>Heiti SC Light</vt:lpstr>
      <vt:lpstr>Heiti SC Medium</vt:lpstr>
      <vt:lpstr>Lucida Grande</vt:lpstr>
      <vt:lpstr>Gill Sans</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Testing Reactor Models</vt:lpstr>
      <vt:lpstr>Testing for Transport Limitations and Performing Kinetics Experiments</vt:lpstr>
      <vt:lpstr>Kinetics Experiments</vt:lpstr>
      <vt:lpstr>Questions?</vt:lpstr>
      <vt:lpstr>Activity 12.1 Four Slide Presentation</vt:lpstr>
      <vt:lpstr>Activity 12.2</vt:lpstr>
      <vt:lpstr>PowerPoint Presentation</vt:lpstr>
      <vt:lpstr>Procedure Summary</vt:lpstr>
      <vt:lpstr>Discuss and Rationalize</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2014-04-25T19:15:55Z</dcterms:modified>
</cp:coreProperties>
</file>