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</p:sldMasterIdLst>
  <p:sldIdLst>
    <p:sldId id="256" r:id="rId12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768" y="-128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Relationship Id="rId9" Type="http://schemas.openxmlformats.org/officeDocument/2006/relationships/slideMaster" Target="slideMasters/slideMaster9.xml"/><Relationship Id="rId10" Type="http://schemas.openxmlformats.org/officeDocument/2006/relationships/slideMaster" Target="slideMasters/slideMaster1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551926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9218308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6591354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38065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07437611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3254641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5716439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3980939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3780423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23349033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3322846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9526368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6503665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7836199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3304057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2732912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41690358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3735858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4701802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7505878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66117170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02765818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80148248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952359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9258148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1899033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684969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88279431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4642238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6198956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9075636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7486308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22780367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309770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60208696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453085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4251944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8541454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7739297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71453416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69779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561729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177815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4496044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40605913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24650763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20223869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6296361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7890618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230957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1573021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68111092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1556824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8732978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8509734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3699763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98452146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15642484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67063981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5760002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8403999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2979574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4017533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7049740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9802950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6262647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5679355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8604168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5017659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91677633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66057747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766175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9647547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408573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5732423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25808153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489611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2752079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5215079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398509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41185942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87174457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83963646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088171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0018559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450536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519828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24991449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74804270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4530751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819568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661933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21137873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36866621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93349320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032041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7713489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8518428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588625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81537081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97932615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1626708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4362669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6699536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71819037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35728065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41668951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6591474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054158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8117088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7277739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215811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24145313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4013088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3835130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3599694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2526264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91806101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340718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004750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7099058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3074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3075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Generation of Kinetics Data</a:t>
            </a:r>
            <a:br>
              <a:rPr lang="en-US"/>
            </a:br>
            <a:r>
              <a:rPr lang="en-US"/>
              <a:t>Using a CSTR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Tx/>
            </a:pPr>
            <a:r>
              <a:rPr lang="en-US">
                <a:cs typeface="Lucida Grande" charset="0"/>
              </a:rPr>
              <a:t>Suppose you have been tasked with generating a rate expression for the reaction A + B → Y + Z</a:t>
            </a:r>
            <a:endParaRPr lang="en-US"/>
          </a:p>
          <a:p>
            <a:pPr marL="762000" lvl="1"/>
            <a:r>
              <a:rPr lang="en-US"/>
              <a:t>Y is a new compound discovered by your research department, and thermodynamic data for it are not available</a:t>
            </a:r>
          </a:p>
          <a:p>
            <a:pPr marL="762000" lvl="1"/>
            <a:r>
              <a:rPr lang="en-US"/>
              <a:t>The company wants to build a pilot plant for this reaction</a:t>
            </a:r>
          </a:p>
          <a:p>
            <a:pPr marL="1206500" lvl="2">
              <a:buClrTx/>
            </a:pPr>
            <a:r>
              <a:rPr lang="en-US"/>
              <a:t>The reactor could operate anywhere in the temperature range from 310 to 350 K range</a:t>
            </a:r>
          </a:p>
          <a:p>
            <a:pPr marL="1206500" lvl="2">
              <a:buClrTx/>
            </a:pPr>
            <a:r>
              <a:rPr lang="en-US"/>
              <a:t>The concentrations of the reagents will be 5 M or less</a:t>
            </a:r>
          </a:p>
          <a:p>
            <a:pPr>
              <a:buClrTx/>
            </a:pPr>
            <a:r>
              <a:rPr lang="en-US"/>
              <a:t>Design a set of experiments to generate the kinetics data using a 100 L CSTR that can operate at temperatures from 270 to 360 K with flow rates up to 1000 L/min</a:t>
            </a:r>
          </a:p>
          <a:p>
            <a:pPr>
              <a:buClrTx/>
            </a:pPr>
            <a:r>
              <a:rPr lang="en-US"/>
              <a:t>Use the IsoCSTR simulator to perform the experiments and generate the kinetics data</a:t>
            </a:r>
          </a:p>
          <a:p>
            <a:pPr>
              <a:buClrTx/>
            </a:pPr>
            <a:r>
              <a:rPr lang="en-US"/>
              <a:t>Recall three objectives</a:t>
            </a:r>
          </a:p>
          <a:p>
            <a:pPr marL="762000" lvl="1"/>
            <a:r>
              <a:rPr lang="en-US"/>
              <a:t>Determine the reversibility of the reaction</a:t>
            </a:r>
          </a:p>
          <a:p>
            <a:pPr marL="762000" lvl="1"/>
            <a:r>
              <a:rPr lang="en-US"/>
              <a:t>Initial scoping experiments</a:t>
            </a:r>
          </a:p>
          <a:p>
            <a:pPr marL="1206500" lvl="2">
              <a:buClrTx/>
            </a:pPr>
            <a:r>
              <a:rPr lang="en-US"/>
              <a:t>Set base conditions, then systematically change only one concentration from the base case</a:t>
            </a:r>
          </a:p>
          <a:p>
            <a:pPr marL="762000" lvl="1"/>
            <a:r>
              <a:rPr lang="en-US"/>
              <a:t>Comprehensive data set spanning possible range of temperature and composition where the rate expression might be used</a:t>
            </a:r>
          </a:p>
          <a:p>
            <a:pPr marL="1206500" lvl="2">
              <a:buClrTx/>
            </a:pPr>
            <a:r>
              <a:rPr lang="en-US"/>
              <a:t>Collect data in constant temperature blocks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176</Words>
  <Characters>0</Characters>
  <Application>Microsoft Macintosh PowerPoint</Application>
  <PresentationFormat>Custom</PresentationFormat>
  <Lines>0</Lines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11</vt:i4>
      </vt:variant>
      <vt:variant>
        <vt:lpstr>Slide Titles</vt:lpstr>
      </vt:variant>
      <vt:variant>
        <vt:i4>1</vt:i4>
      </vt:variant>
    </vt:vector>
  </HeadingPairs>
  <TitlesOfParts>
    <vt:vector size="17" baseType="lpstr">
      <vt:lpstr>Helvetica</vt:lpstr>
      <vt:lpstr>Heiti SC Light</vt:lpstr>
      <vt:lpstr>Lucida Grande</vt:lpstr>
      <vt:lpstr>Gill Sans</vt:lpstr>
      <vt:lpstr>Heiti SC Medium</vt:lpstr>
      <vt:lpstr>Title &amp; Bullets</vt:lpstr>
      <vt:lpstr>Bullets</vt:lpstr>
      <vt:lpstr>Title &amp; Subtitle</vt:lpstr>
      <vt:lpstr>Photo - Horizontal</vt:lpstr>
      <vt:lpstr>Photo - Vertical</vt:lpstr>
      <vt:lpstr>Title - Top</vt:lpstr>
      <vt:lpstr>Blank</vt:lpstr>
      <vt:lpstr>Title &amp; Bullets - Left</vt:lpstr>
      <vt:lpstr>Title &amp; Bullets - 2 Column</vt:lpstr>
      <vt:lpstr>Title &amp; Bullets - Right</vt:lpstr>
      <vt:lpstr>Title, Bullets &amp; Photo</vt:lpstr>
      <vt:lpstr>Generation of Kinetics Data Using a CSTR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Generation of Kinetics Data Using a CSTR</dc:title>
  <dc:subject/>
  <dc:creator/>
  <cp:keywords/>
  <dc:description/>
  <cp:lastModifiedBy>Carl Lund</cp:lastModifiedBy>
  <cp:revision>2</cp:revision>
  <dcterms:modified xsi:type="dcterms:W3CDTF">2014-04-28T15:23:54Z</dcterms:modified>
</cp:coreProperties>
</file>