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5192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18308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9135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806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7437611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5464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16439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80939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8042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3349033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322846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263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0366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3619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04057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732912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690358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585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01802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0587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117170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2765818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014824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52359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58148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9903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84969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8279431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4223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9895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7563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8630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278036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0977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208696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53085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5194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4145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3929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1453416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9779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172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781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49604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60591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465076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022386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9636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90618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30957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73021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811109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56824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32978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0973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9976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45214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564248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063981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6000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03999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7957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17533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04974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0295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6264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7935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04168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1765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167763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6057747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617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47547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0857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3242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5808153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8961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52079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15079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98509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18594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17445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3963646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088171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1855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5053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1982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99144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80427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075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19568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193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137873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866621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349320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32041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13489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1842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8862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153708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7932615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2670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6266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99536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81903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728065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668951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91474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415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1708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27773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1581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145313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1308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35130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99694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52626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1806101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34071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04750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9905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Generation of Kinetics Data</a:t>
            </a:r>
            <a:br>
              <a:rPr lang="en-US"/>
            </a:br>
            <a:r>
              <a:rPr lang="en-US"/>
              <a:t>Using a CSTR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>
                <a:cs typeface="Lucida Grande" charset="0"/>
              </a:rPr>
              <a:t>Suppose you have been tasked with generating a rate expression for the reaction A + B → Y + Z</a:t>
            </a:r>
            <a:endParaRPr lang="en-US"/>
          </a:p>
          <a:p>
            <a:pPr marL="762000" lvl="1"/>
            <a:r>
              <a:rPr lang="en-US"/>
              <a:t>Y is a new compound discovered by your research department, and thermodynamic data for it are not available</a:t>
            </a:r>
          </a:p>
          <a:p>
            <a:pPr marL="762000" lvl="1"/>
            <a:r>
              <a:rPr lang="en-US"/>
              <a:t>The company wants to build a pilot plant for this reaction</a:t>
            </a:r>
          </a:p>
          <a:p>
            <a:pPr marL="1206500" lvl="2">
              <a:buClrTx/>
            </a:pPr>
            <a:r>
              <a:rPr lang="en-US"/>
              <a:t>The reactor could operate anywhere in the temperature range from 310 to 350 K range</a:t>
            </a:r>
          </a:p>
          <a:p>
            <a:pPr marL="1206500" lvl="2">
              <a:buClrTx/>
            </a:pPr>
            <a:r>
              <a:rPr lang="en-US"/>
              <a:t>The concentrations of the reagents will be 5 M or less</a:t>
            </a:r>
          </a:p>
          <a:p>
            <a:pPr>
              <a:buClrTx/>
            </a:pPr>
            <a:r>
              <a:rPr lang="en-US"/>
              <a:t>Design a set of experiments to generate the kinetics data using a 100 L CSTR that can operate at temperatures from 270 to 360 K with flow rates up to 1000 L/min</a:t>
            </a:r>
          </a:p>
          <a:p>
            <a:pPr>
              <a:buClrTx/>
            </a:pPr>
            <a:r>
              <a:rPr lang="en-US"/>
              <a:t>Use the IsoCSTR simulator to perform the experiments and generate the kinetics data</a:t>
            </a:r>
          </a:p>
          <a:p>
            <a:pPr>
              <a:buClrTx/>
            </a:pPr>
            <a:r>
              <a:rPr lang="en-US"/>
              <a:t>Recall three objectives</a:t>
            </a:r>
          </a:p>
          <a:p>
            <a:pPr marL="762000" lvl="1"/>
            <a:r>
              <a:rPr lang="en-US"/>
              <a:t>Determine the reversibility of the reaction</a:t>
            </a:r>
          </a:p>
          <a:p>
            <a:pPr marL="762000" lvl="1"/>
            <a:r>
              <a:rPr lang="en-US"/>
              <a:t>Initial scoping experiments</a:t>
            </a:r>
          </a:p>
          <a:p>
            <a:pPr marL="1206500" lvl="2">
              <a:buClrTx/>
            </a:pPr>
            <a:r>
              <a:rPr lang="en-US"/>
              <a:t>Set base conditions, then systematically change only one concentration from the base case</a:t>
            </a:r>
          </a:p>
          <a:p>
            <a:pPr marL="762000" lvl="1"/>
            <a:r>
              <a:rPr lang="en-US"/>
              <a:t>Comprehensive data set spanning possible range of temperature and composition where the rate expression might be used</a:t>
            </a:r>
          </a:p>
          <a:p>
            <a:pPr marL="1206500" lvl="2">
              <a:buClrTx/>
            </a:pPr>
            <a:r>
              <a:rPr lang="en-US"/>
              <a:t>Collect data in constant temperature blocks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176</Words>
  <Characters>0</Characters>
  <Application>Microsoft Macintosh PowerPoint</Application>
  <PresentationFormat>Custom</PresentationFormat>
  <Lines>0</Lines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Generation of Kinetics Data Using a CSTR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Generation of Kinetics Data Using a CSTR</dc:title>
  <dc:subject/>
  <dc:creator/>
  <cp:keywords/>
  <dc:description/>
  <cp:lastModifiedBy>Carl Lund</cp:lastModifiedBy>
  <cp:revision>2</cp:revision>
  <dcterms:modified xsi:type="dcterms:W3CDTF">2014-04-28T15:23:54Z</dcterms:modified>
</cp:coreProperties>
</file>