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7" r:id="rId13"/>
    <p:sldId id="261" r:id="rId14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68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21185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63772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30708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59040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6458378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84455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46954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8048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711843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927299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488014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23717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11904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32935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21031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66661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2373497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38228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24227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72163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2173969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7760599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0399700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80907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06700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34773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0054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9886693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59816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0411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442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5317230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652685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2548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186095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36268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964160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61822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636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9887681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93881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32751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22025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820179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8731312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2318840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363619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562527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62507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73783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949129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2652767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74911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1772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95546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848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843992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2099261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4924939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45490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738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2051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3167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3919166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5442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5526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6363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51001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0439560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729703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9467316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5427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5639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34231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13445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2383065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87901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088501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3084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20678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66804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522007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4684169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4277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74212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17442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57545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5074028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479920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10517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58795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10733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2025649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4823594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587454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09466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069842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61358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5751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5887360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3751806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470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56324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85762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1733018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478377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4533895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22187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6571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1419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922836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599691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6119883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55044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21191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56212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1932376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086739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0354429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526403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9484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3075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Generation of Kinetics Data</a:t>
            </a:r>
            <a:br>
              <a:rPr lang="en-US"/>
            </a:br>
            <a:r>
              <a:rPr lang="en-US"/>
              <a:t>Using a CSTR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Tx/>
            </a:pPr>
            <a:r>
              <a:rPr lang="en-US">
                <a:cs typeface="Lucida Grande" charset="0"/>
              </a:rPr>
              <a:t>Suppose you have been tasked with generating a rate expression for the reaction A + B → Y + Z</a:t>
            </a:r>
            <a:endParaRPr lang="en-US"/>
          </a:p>
          <a:p>
            <a:pPr marL="762000" lvl="1"/>
            <a:r>
              <a:rPr lang="en-US"/>
              <a:t>Y is a new compound discovered by your research department, and thermodynamic data for it are not available</a:t>
            </a:r>
          </a:p>
          <a:p>
            <a:pPr marL="762000" lvl="1"/>
            <a:r>
              <a:rPr lang="en-US"/>
              <a:t>The company wants to build a pilot plant for this reaction</a:t>
            </a:r>
          </a:p>
          <a:p>
            <a:pPr marL="1206500" lvl="2">
              <a:buClrTx/>
            </a:pPr>
            <a:r>
              <a:rPr lang="en-US"/>
              <a:t>The reactor could operate anywhere in the temperature range from 310 to 350 K range</a:t>
            </a:r>
          </a:p>
          <a:p>
            <a:pPr marL="1206500" lvl="2">
              <a:buClrTx/>
            </a:pPr>
            <a:r>
              <a:rPr lang="en-US"/>
              <a:t>The concentrations of the reagents will be 5 M or less</a:t>
            </a:r>
          </a:p>
          <a:p>
            <a:pPr>
              <a:buClrTx/>
            </a:pPr>
            <a:r>
              <a:rPr lang="en-US"/>
              <a:t>Design a set of experiments to generate the kinetics data using a 100 L CSTR that can operate at temperatures from 270 to 360 K with flow rates up to 1000 L/min</a:t>
            </a:r>
          </a:p>
          <a:p>
            <a:pPr>
              <a:buClrTx/>
            </a:pPr>
            <a:r>
              <a:rPr lang="en-US"/>
              <a:t>Use the IsoCSTR simulator to perform the experiments and generate the kinetics data</a:t>
            </a:r>
          </a:p>
          <a:p>
            <a:pPr>
              <a:buClrTx/>
            </a:pPr>
            <a:r>
              <a:rPr lang="en-US"/>
              <a:t>Recall three objectives</a:t>
            </a:r>
          </a:p>
          <a:p>
            <a:pPr marL="762000" lvl="1"/>
            <a:r>
              <a:rPr lang="en-US"/>
              <a:t>Determine the reversibility of the reaction</a:t>
            </a:r>
          </a:p>
          <a:p>
            <a:pPr marL="762000" lvl="1"/>
            <a:r>
              <a:rPr lang="en-US"/>
              <a:t>Initial scoping experiments</a:t>
            </a:r>
          </a:p>
          <a:p>
            <a:pPr marL="1206500" lvl="2">
              <a:buClrTx/>
            </a:pPr>
            <a:r>
              <a:rPr lang="en-US"/>
              <a:t>Set base conditions, then systematically change only one concentration from the base case</a:t>
            </a:r>
          </a:p>
          <a:p>
            <a:pPr marL="762000" lvl="1"/>
            <a:r>
              <a:rPr lang="en-US"/>
              <a:t>Comprehensive data set spanning possible range of temperature and composition where the rate expression might be used</a:t>
            </a:r>
          </a:p>
          <a:p>
            <a:pPr marL="1206500" lvl="2">
              <a:buClrTx/>
            </a:pPr>
            <a:r>
              <a:rPr lang="en-US"/>
              <a:t>Collect data in constant temperature blocks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Design of Experiments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028700"/>
            <a:ext cx="10464800" cy="7886700"/>
          </a:xfrm>
          <a:ln/>
        </p:spPr>
        <p:txBody>
          <a:bodyPr/>
          <a:lstStyle/>
          <a:p>
            <a:pPr>
              <a:buClrTx/>
            </a:pPr>
            <a:r>
              <a:rPr lang="en-US"/>
              <a:t>To gauge reversibility of the reaction</a:t>
            </a:r>
          </a:p>
          <a:p>
            <a:pPr marL="762000" lvl="1"/>
            <a:r>
              <a:rPr lang="en-US"/>
              <a:t>2 experiments</a:t>
            </a:r>
          </a:p>
          <a:p>
            <a:pPr marL="1206500" lvl="2">
              <a:buClrTx/>
            </a:pPr>
            <a:r>
              <a:rPr lang="en-US"/>
              <a:t>One at low temperature (298 K) and one at high temperature (360 K)</a:t>
            </a:r>
          </a:p>
          <a:p>
            <a:pPr marL="1206500" lvl="2">
              <a:buClrTx/>
            </a:pPr>
            <a:r>
              <a:rPr lang="en-US"/>
              <a:t>High concentrations of products (</a:t>
            </a:r>
            <a:r>
              <a:rPr lang="en-US" i="1"/>
              <a:t>C</a:t>
            </a:r>
            <a:r>
              <a:rPr lang="en-US" i="1" baseline="-6000"/>
              <a:t>Y</a:t>
            </a:r>
            <a:r>
              <a:rPr lang="en-US"/>
              <a:t> = </a:t>
            </a:r>
            <a:r>
              <a:rPr lang="en-US" i="1"/>
              <a:t>C</a:t>
            </a:r>
            <a:r>
              <a:rPr lang="en-US" i="1" baseline="-6000"/>
              <a:t>Z</a:t>
            </a:r>
            <a:r>
              <a:rPr lang="en-US"/>
              <a:t> = 1.0 M) and low concentrations of reactants (</a:t>
            </a:r>
            <a:r>
              <a:rPr lang="en-US" i="1"/>
              <a:t>C</a:t>
            </a:r>
            <a:r>
              <a:rPr lang="en-US" i="1" baseline="-6000"/>
              <a:t>A</a:t>
            </a:r>
            <a:r>
              <a:rPr lang="en-US"/>
              <a:t> = </a:t>
            </a:r>
            <a:r>
              <a:rPr lang="en-US" i="1"/>
              <a:t>C</a:t>
            </a:r>
            <a:r>
              <a:rPr lang="en-US" i="1" baseline="-6000"/>
              <a:t>B</a:t>
            </a:r>
            <a:r>
              <a:rPr lang="en-US"/>
              <a:t> = 0.1 M)</a:t>
            </a:r>
          </a:p>
          <a:p>
            <a:pPr marL="1206500" lvl="2">
              <a:buClrTx/>
            </a:pPr>
            <a:r>
              <a:rPr lang="en-US"/>
              <a:t>Low flow rate (high space time) to get highest conversion possible</a:t>
            </a:r>
          </a:p>
          <a:p>
            <a:pPr marL="762000" lvl="1"/>
            <a:r>
              <a:rPr lang="en-US"/>
              <a:t>Results</a:t>
            </a:r>
          </a:p>
          <a:p>
            <a:pPr marL="1206500" lvl="2">
              <a:buClrTx/>
            </a:pPr>
            <a:r>
              <a:rPr lang="en-US"/>
              <a:t>To within the experimental noise, no product was converted to reactant</a:t>
            </a:r>
          </a:p>
          <a:p>
            <a:pPr marL="1206500" lvl="2">
              <a:buClrTx/>
            </a:pPr>
            <a:r>
              <a:rPr lang="en-US"/>
              <a:t>The reaction is irreversible</a:t>
            </a:r>
          </a:p>
          <a:p>
            <a:pPr>
              <a:buClrTx/>
            </a:pPr>
            <a:r>
              <a:rPr lang="en-US"/>
              <a:t>To scope composition dependence we want to double one concentration while holding the rest constant</a:t>
            </a:r>
          </a:p>
          <a:p>
            <a:pPr marL="762000" lvl="1"/>
            <a:r>
              <a:rPr lang="en-US"/>
              <a:t>Problem: we set the inlet concentrations, not the outlet concentration</a:t>
            </a:r>
          </a:p>
          <a:p>
            <a:pPr marL="1206500" lvl="2">
              <a:buClrTx/>
            </a:pPr>
            <a:r>
              <a:rPr lang="en-US"/>
              <a:t>If the space time is high, all of the concentrations will be considerably different at the outlet than they were at the inlet</a:t>
            </a:r>
          </a:p>
          <a:p>
            <a:pPr marL="1206500" lvl="2">
              <a:buClrTx/>
            </a:pPr>
            <a:r>
              <a:rPr lang="en-US"/>
              <a:t>Therefore, use a small space time so that the concentrations change only slightly</a:t>
            </a:r>
          </a:p>
          <a:p>
            <a:pPr marL="762000" lvl="1"/>
            <a:r>
              <a:rPr lang="en-US"/>
              <a:t>5 experiments, all at the same temperature (325 K) and lowest allowed flow (5 L/min)</a:t>
            </a:r>
          </a:p>
          <a:p>
            <a:pPr marL="1206500" lvl="2">
              <a:buClrTx/>
            </a:pPr>
            <a:r>
              <a:rPr lang="en-US"/>
              <a:t>Base case inlet composition: </a:t>
            </a:r>
            <a:r>
              <a:rPr lang="en-US" i="1"/>
              <a:t>C</a:t>
            </a:r>
            <a:r>
              <a:rPr lang="en-US" i="1" baseline="-6000"/>
              <a:t>A</a:t>
            </a:r>
            <a:r>
              <a:rPr lang="en-US"/>
              <a:t> = </a:t>
            </a:r>
            <a:r>
              <a:rPr lang="en-US" i="1"/>
              <a:t>C</a:t>
            </a:r>
            <a:r>
              <a:rPr lang="en-US" i="1" baseline="-6000"/>
              <a:t>B</a:t>
            </a:r>
            <a:r>
              <a:rPr lang="en-US"/>
              <a:t> = </a:t>
            </a:r>
            <a:r>
              <a:rPr lang="en-US" i="1"/>
              <a:t>C</a:t>
            </a:r>
            <a:r>
              <a:rPr lang="en-US" i="1" baseline="-6000"/>
              <a:t>Y</a:t>
            </a:r>
            <a:r>
              <a:rPr lang="en-US"/>
              <a:t> = </a:t>
            </a:r>
            <a:r>
              <a:rPr lang="en-US" i="1"/>
              <a:t>C</a:t>
            </a:r>
            <a:r>
              <a:rPr lang="en-US" i="1" baseline="-6000"/>
              <a:t>Z</a:t>
            </a:r>
            <a:r>
              <a:rPr lang="en-US"/>
              <a:t> = 1 M</a:t>
            </a:r>
          </a:p>
          <a:p>
            <a:pPr marL="1651000" lvl="3">
              <a:buClrTx/>
            </a:pPr>
            <a:r>
              <a:rPr lang="en-US"/>
              <a:t>Outlet </a:t>
            </a:r>
            <a:r>
              <a:rPr lang="en-US" i="1"/>
              <a:t>C</a:t>
            </a:r>
            <a:r>
              <a:rPr lang="en-US" i="1" baseline="-6000"/>
              <a:t>Y</a:t>
            </a:r>
            <a:r>
              <a:rPr lang="en-US"/>
              <a:t> is 1.06 M, so concentration changes are small</a:t>
            </a:r>
          </a:p>
          <a:p>
            <a:pPr marL="762000" lvl="1"/>
            <a:r>
              <a:rPr lang="en-US"/>
              <a:t>Results</a:t>
            </a:r>
          </a:p>
          <a:p>
            <a:pPr marL="1206500" lvl="2">
              <a:buClrTx/>
            </a:pPr>
            <a:r>
              <a:rPr lang="en-US"/>
              <a:t>Double inlet </a:t>
            </a:r>
            <a:r>
              <a:rPr lang="en-US" i="1"/>
              <a:t>C</a:t>
            </a:r>
            <a:r>
              <a:rPr lang="en-US" i="1" baseline="-6000"/>
              <a:t>A</a:t>
            </a:r>
            <a:r>
              <a:rPr lang="en-US"/>
              <a:t> or </a:t>
            </a:r>
            <a:r>
              <a:rPr lang="en-US" i="1"/>
              <a:t>C</a:t>
            </a:r>
            <a:r>
              <a:rPr lang="en-US" i="1" baseline="-6000"/>
              <a:t>B</a:t>
            </a:r>
            <a:r>
              <a:rPr lang="en-US"/>
              <a:t>, Δ</a:t>
            </a:r>
            <a:r>
              <a:rPr lang="en-US" i="1"/>
              <a:t>C</a:t>
            </a:r>
            <a:r>
              <a:rPr lang="en-US" i="1" baseline="-6000"/>
              <a:t>Y </a:t>
            </a:r>
            <a:r>
              <a:rPr lang="en-US" i="1"/>
              <a:t> </a:t>
            </a:r>
            <a:r>
              <a:rPr lang="en-US"/>
              <a:t>is approximately double the base case</a:t>
            </a:r>
          </a:p>
          <a:p>
            <a:pPr marL="1206500" lvl="2">
              <a:buClrTx/>
            </a:pPr>
            <a:r>
              <a:rPr lang="en-US"/>
              <a:t>Double inlet </a:t>
            </a:r>
            <a:r>
              <a:rPr lang="en-US" i="1"/>
              <a:t>C</a:t>
            </a:r>
            <a:r>
              <a:rPr lang="en-US" i="1" baseline="-6000"/>
              <a:t>Y</a:t>
            </a:r>
            <a:r>
              <a:rPr lang="en-US"/>
              <a:t> or </a:t>
            </a:r>
            <a:r>
              <a:rPr lang="en-US" i="1"/>
              <a:t>C</a:t>
            </a:r>
            <a:r>
              <a:rPr lang="en-US" i="1" baseline="-6000"/>
              <a:t>Z</a:t>
            </a:r>
            <a:r>
              <a:rPr lang="en-US"/>
              <a:t>, Δ</a:t>
            </a:r>
            <a:r>
              <a:rPr lang="en-US" i="1"/>
              <a:t>C</a:t>
            </a:r>
            <a:r>
              <a:rPr lang="en-US" i="1" baseline="-6000"/>
              <a:t>Y </a:t>
            </a:r>
            <a:r>
              <a:rPr lang="en-US" i="1"/>
              <a:t> </a:t>
            </a:r>
            <a:r>
              <a:rPr lang="en-US"/>
              <a:t>is approximately the same as the base case</a:t>
            </a:r>
          </a:p>
          <a:p>
            <a:pPr marL="1206500" lvl="2">
              <a:buClrTx/>
            </a:pPr>
            <a:r>
              <a:rPr lang="en-US" i="1"/>
              <a:t>r</a:t>
            </a:r>
            <a:r>
              <a:rPr lang="en-US"/>
              <a:t> = </a:t>
            </a:r>
            <a:r>
              <a:rPr lang="en-US" i="1"/>
              <a:t>k</a:t>
            </a:r>
            <a:r>
              <a:rPr lang="en-US"/>
              <a:t> </a:t>
            </a:r>
            <a:r>
              <a:rPr lang="en-US" i="1"/>
              <a:t>C</a:t>
            </a:r>
            <a:r>
              <a:rPr lang="en-US" i="1" baseline="-6000"/>
              <a:t>A</a:t>
            </a:r>
            <a:r>
              <a:rPr lang="en-US" i="1"/>
              <a:t> C</a:t>
            </a:r>
            <a:r>
              <a:rPr lang="en-US" i="1" baseline="-6000"/>
              <a:t>B</a:t>
            </a:r>
            <a:r>
              <a:rPr lang="en-US"/>
              <a:t> may be a good first guess for the rate expression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Design of Experiments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028700"/>
            <a:ext cx="10464800" cy="7886700"/>
          </a:xfrm>
          <a:ln/>
        </p:spPr>
        <p:txBody>
          <a:bodyPr/>
          <a:lstStyle/>
          <a:p>
            <a:pPr>
              <a:buClrTx/>
            </a:pPr>
            <a:r>
              <a:rPr lang="en-US"/>
              <a:t>Large data set spanning conditions of interest</a:t>
            </a:r>
          </a:p>
          <a:p>
            <a:pPr marL="762000" lvl="1"/>
            <a:r>
              <a:rPr lang="en-US"/>
              <a:t>Five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blocks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of experiments, e. g. at 305, 320, 330, 345, 355 K</a:t>
            </a:r>
          </a:p>
          <a:p>
            <a:pPr marL="762000" lvl="1"/>
            <a:r>
              <a:rPr lang="en-US"/>
              <a:t>Within each block span a range of concentrations of each reagent by</a:t>
            </a:r>
          </a:p>
          <a:p>
            <a:pPr marL="1206500" lvl="2">
              <a:buClrTx/>
            </a:pPr>
            <a:r>
              <a:rPr lang="en-US"/>
              <a:t>Using different feed compositions</a:t>
            </a:r>
          </a:p>
          <a:p>
            <a:pPr marL="1206500" lvl="2">
              <a:buClrTx/>
            </a:pPr>
            <a:r>
              <a:rPr lang="en-US"/>
              <a:t>Varying space time</a:t>
            </a:r>
          </a:p>
          <a:p>
            <a:pPr marL="762000" lvl="1"/>
            <a:r>
              <a:rPr lang="en-US"/>
              <a:t>A statistical design is preferred</a:t>
            </a:r>
          </a:p>
          <a:p>
            <a:pPr marL="1206500" lvl="2">
              <a:buClrTx/>
            </a:pPr>
            <a:r>
              <a:rPr lang="en-US"/>
              <a:t>I just randomly selected different inlet settings trying to span the range of concentrations</a:t>
            </a:r>
          </a:p>
          <a:p>
            <a:pPr marL="1651000" lvl="3">
              <a:buClrTx/>
            </a:pPr>
            <a:r>
              <a:rPr lang="en-US"/>
              <a:t>Arbitrarily picked inlet concentrations then did a few experiments with different flow rates</a:t>
            </a:r>
          </a:p>
          <a:p>
            <a:pPr marL="1651000" lvl="3">
              <a:buClrTx/>
            </a:pPr>
            <a:r>
              <a:rPr lang="en-US"/>
              <a:t>Repeated with a second set of inlet concentrations</a:t>
            </a:r>
          </a:p>
          <a:p>
            <a:pPr>
              <a:buClrTx/>
            </a:pPr>
            <a:r>
              <a:rPr lang="en-US"/>
              <a:t>Based upon results, you can always adjust plan as you go</a:t>
            </a:r>
          </a:p>
          <a:p>
            <a:pPr marL="762000" lvl="1"/>
            <a:r>
              <a:rPr lang="en-US"/>
              <a:t>Some variables may have no effect or lead to negligible conversion</a:t>
            </a:r>
          </a:p>
          <a:p>
            <a:pPr marL="762000" lvl="1"/>
            <a:r>
              <a:rPr lang="en-US"/>
              <a:t>You can always go back and perform additional experiments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539</Words>
  <Characters>0</Characters>
  <Application>Microsoft Macintosh PowerPoint</Application>
  <PresentationFormat>Custom</PresentationFormat>
  <Lines>0</Lines>
  <Paragraphs>47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</vt:i4>
      </vt:variant>
    </vt:vector>
  </HeadingPairs>
  <TitlesOfParts>
    <vt:vector size="19" baseType="lpstr">
      <vt:lpstr>Helvetica</vt:lpstr>
      <vt:lpstr>Heiti SC Light</vt:lpstr>
      <vt:lpstr>Lucida Grande</vt:lpstr>
      <vt:lpstr>Gill Sans</vt:lpstr>
      <vt:lpstr>Heiti SC Medium</vt:lpstr>
      <vt:lpstr>Title &amp; Bullets</vt:lpstr>
      <vt:lpstr>Bullets</vt:lpstr>
      <vt:lpstr>Title &amp; Subtitle</vt:lpstr>
      <vt:lpstr>Photo - Horizontal</vt:lpstr>
      <vt:lpstr>Photo - Vertical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Generation of Kinetics Data Using a CSTR</vt:lpstr>
      <vt:lpstr>Design of Experiments</vt:lpstr>
      <vt:lpstr>Design of Experiments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Generation of Kinetics Data Using a CSTR</dc:title>
  <dc:subject/>
  <dc:creator/>
  <cp:keywords/>
  <dc:description/>
  <cp:lastModifiedBy>Carl Lund</cp:lastModifiedBy>
  <cp:revision>1</cp:revision>
  <dcterms:modified xsi:type="dcterms:W3CDTF">2014-04-29T20:03:47Z</dcterms:modified>
</cp:coreProperties>
</file>