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</p:sldMasterIdLst>
  <p:sldIdLst>
    <p:sldId id="256" r:id="rId12"/>
    <p:sldId id="257" r:id="rId13"/>
    <p:sldId id="261" r:id="rId14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768" y="-128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slide" Target="slides/slide2.xml"/><Relationship Id="rId14" Type="http://schemas.openxmlformats.org/officeDocument/2006/relationships/slide" Target="slides/slide3.xml"/><Relationship Id="rId15" Type="http://schemas.openxmlformats.org/officeDocument/2006/relationships/printerSettings" Target="printerSettings/printerSettings1.bin"/><Relationship Id="rId16" Type="http://schemas.openxmlformats.org/officeDocument/2006/relationships/presProps" Target="presProps.xml"/><Relationship Id="rId17" Type="http://schemas.openxmlformats.org/officeDocument/2006/relationships/viewProps" Target="viewProps.xml"/><Relationship Id="rId18" Type="http://schemas.openxmlformats.org/officeDocument/2006/relationships/theme" Target="theme/theme1.xml"/><Relationship Id="rId1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Relationship Id="rId9" Type="http://schemas.openxmlformats.org/officeDocument/2006/relationships/slideMaster" Target="slideMasters/slideMaster9.xml"/><Relationship Id="rId10" Type="http://schemas.openxmlformats.org/officeDocument/2006/relationships/slideMaster" Target="slideMasters/slideMaster1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6221185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663772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9930708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159040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66458378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284455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9946954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968048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83711843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22927299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94488014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0623717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4311904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932935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5321031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9666610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12373497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3638228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9524227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2172163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62173969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07760599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50399700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6380907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2806700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8034773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8100548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19886693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4459816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004119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914421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65317230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26526851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152548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11860953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0136268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1964160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8761822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86366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59887681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5893881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132751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3222025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38201793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428731312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82318840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18363619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3562527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2162507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973783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2949129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12652767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174911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1772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6495546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198486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60843992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82099261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64924939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145490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97388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1320511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993167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73919166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9654427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0855269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296363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8151001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60439560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67297033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49467316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625427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855639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3134231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7013445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92383065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187901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0088501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463084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920678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2666804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17522007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4684169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064277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4474212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3517442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4657545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65074028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28479920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7210517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2258795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810733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02025649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74823594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0587454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9709466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8069842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0261358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5257519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45887360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73751806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66470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2956324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4385762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91733018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13478377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54533895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622187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4665718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3614190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8922836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7599691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66119883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755044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7121191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2556212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01932376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80086739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80354429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8526403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0594843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3074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3075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Generation of Kinetics Data</a:t>
            </a:r>
            <a:br>
              <a:rPr lang="en-US"/>
            </a:br>
            <a:r>
              <a:rPr lang="en-US"/>
              <a:t>Using a CSTR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Tx/>
            </a:pPr>
            <a:r>
              <a:rPr lang="en-US">
                <a:cs typeface="Lucida Grande" charset="0"/>
              </a:rPr>
              <a:t>Suppose you have been tasked with generating a rate expression for the reaction A + B → Y + Z</a:t>
            </a:r>
            <a:endParaRPr lang="en-US"/>
          </a:p>
          <a:p>
            <a:pPr marL="762000" lvl="1"/>
            <a:r>
              <a:rPr lang="en-US"/>
              <a:t>Y is a new compound discovered by your research department, and thermodynamic data for it are not available</a:t>
            </a:r>
          </a:p>
          <a:p>
            <a:pPr marL="762000" lvl="1"/>
            <a:r>
              <a:rPr lang="en-US"/>
              <a:t>The company wants to build a pilot plant for this reaction</a:t>
            </a:r>
          </a:p>
          <a:p>
            <a:pPr marL="1206500" lvl="2">
              <a:buClrTx/>
            </a:pPr>
            <a:r>
              <a:rPr lang="en-US"/>
              <a:t>The reactor could operate anywhere in the temperature range from 310 to 350 K range</a:t>
            </a:r>
          </a:p>
          <a:p>
            <a:pPr marL="1206500" lvl="2">
              <a:buClrTx/>
            </a:pPr>
            <a:r>
              <a:rPr lang="en-US"/>
              <a:t>The concentrations of the reagents will be 5 M or less</a:t>
            </a:r>
          </a:p>
          <a:p>
            <a:pPr>
              <a:buClrTx/>
            </a:pPr>
            <a:r>
              <a:rPr lang="en-US"/>
              <a:t>Design a set of experiments to generate the kinetics data using a 100 L CSTR that can operate at temperatures from 270 to 360 K with flow rates up to 1000 L/min</a:t>
            </a:r>
          </a:p>
          <a:p>
            <a:pPr>
              <a:buClrTx/>
            </a:pPr>
            <a:r>
              <a:rPr lang="en-US"/>
              <a:t>Use the IsoCSTR simulator to perform the experiments and generate the kinetics data</a:t>
            </a:r>
          </a:p>
          <a:p>
            <a:pPr>
              <a:buClrTx/>
            </a:pPr>
            <a:r>
              <a:rPr lang="en-US"/>
              <a:t>Recall three objectives</a:t>
            </a:r>
          </a:p>
          <a:p>
            <a:pPr marL="762000" lvl="1"/>
            <a:r>
              <a:rPr lang="en-US"/>
              <a:t>Determine the reversibility of the reaction</a:t>
            </a:r>
          </a:p>
          <a:p>
            <a:pPr marL="762000" lvl="1"/>
            <a:r>
              <a:rPr lang="en-US"/>
              <a:t>Initial scoping experiments</a:t>
            </a:r>
          </a:p>
          <a:p>
            <a:pPr marL="1206500" lvl="2">
              <a:buClrTx/>
            </a:pPr>
            <a:r>
              <a:rPr lang="en-US"/>
              <a:t>Set base conditions, then systematically change only one concentration from the base case</a:t>
            </a:r>
          </a:p>
          <a:p>
            <a:pPr marL="762000" lvl="1"/>
            <a:r>
              <a:rPr lang="en-US"/>
              <a:t>Comprehensive data set spanning possible range of temperature and composition where the rate expression might be used</a:t>
            </a:r>
          </a:p>
          <a:p>
            <a:pPr marL="1206500" lvl="2">
              <a:buClrTx/>
            </a:pPr>
            <a:r>
              <a:rPr lang="en-US"/>
              <a:t>Collect data in constant temperature blocks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Design of Experiments</a:t>
            </a:r>
          </a:p>
        </p:txBody>
      </p:sp>
      <p:sp>
        <p:nvSpPr>
          <p:cNvPr id="13314" name="Rectangle 2"/>
          <p:cNvSpPr>
            <a:spLocks noChangeArrowheads="1"/>
          </p:cNvSpPr>
          <p:nvPr>
            <p:ph type="body" idx="1"/>
          </p:nvPr>
        </p:nvSpPr>
        <p:spPr>
          <a:xfrm>
            <a:off x="1270000" y="1028700"/>
            <a:ext cx="10464800" cy="7886700"/>
          </a:xfrm>
          <a:ln/>
        </p:spPr>
        <p:txBody>
          <a:bodyPr/>
          <a:lstStyle/>
          <a:p>
            <a:pPr>
              <a:buClrTx/>
            </a:pPr>
            <a:r>
              <a:rPr lang="en-US"/>
              <a:t>To gauge reversibility of the reaction</a:t>
            </a:r>
          </a:p>
          <a:p>
            <a:pPr marL="762000" lvl="1"/>
            <a:r>
              <a:rPr lang="en-US"/>
              <a:t>2 experiments</a:t>
            </a:r>
          </a:p>
          <a:p>
            <a:pPr marL="1206500" lvl="2">
              <a:buClrTx/>
            </a:pPr>
            <a:r>
              <a:rPr lang="en-US"/>
              <a:t>One at low temperature (298 K) and one at high temperature (360 K)</a:t>
            </a:r>
          </a:p>
          <a:p>
            <a:pPr marL="1206500" lvl="2">
              <a:buClrTx/>
            </a:pPr>
            <a:r>
              <a:rPr lang="en-US"/>
              <a:t>High concentrations of products (</a:t>
            </a:r>
            <a:r>
              <a:rPr lang="en-US" i="1"/>
              <a:t>C</a:t>
            </a:r>
            <a:r>
              <a:rPr lang="en-US" i="1" baseline="-6000"/>
              <a:t>Y</a:t>
            </a:r>
            <a:r>
              <a:rPr lang="en-US"/>
              <a:t> = </a:t>
            </a:r>
            <a:r>
              <a:rPr lang="en-US" i="1"/>
              <a:t>C</a:t>
            </a:r>
            <a:r>
              <a:rPr lang="en-US" i="1" baseline="-6000"/>
              <a:t>Z</a:t>
            </a:r>
            <a:r>
              <a:rPr lang="en-US"/>
              <a:t> = 1.0 M) and low concentrations of reactants (</a:t>
            </a:r>
            <a:r>
              <a:rPr lang="en-US" i="1"/>
              <a:t>C</a:t>
            </a:r>
            <a:r>
              <a:rPr lang="en-US" i="1" baseline="-6000"/>
              <a:t>A</a:t>
            </a:r>
            <a:r>
              <a:rPr lang="en-US"/>
              <a:t> = </a:t>
            </a:r>
            <a:r>
              <a:rPr lang="en-US" i="1"/>
              <a:t>C</a:t>
            </a:r>
            <a:r>
              <a:rPr lang="en-US" i="1" baseline="-6000"/>
              <a:t>B</a:t>
            </a:r>
            <a:r>
              <a:rPr lang="en-US"/>
              <a:t> = 0.1 M)</a:t>
            </a:r>
          </a:p>
          <a:p>
            <a:pPr marL="1206500" lvl="2">
              <a:buClrTx/>
            </a:pPr>
            <a:r>
              <a:rPr lang="en-US"/>
              <a:t>Low flow rate (high space time) to get highest conversion possible</a:t>
            </a:r>
          </a:p>
          <a:p>
            <a:pPr marL="762000" lvl="1"/>
            <a:r>
              <a:rPr lang="en-US"/>
              <a:t>Results</a:t>
            </a:r>
          </a:p>
          <a:p>
            <a:pPr marL="1206500" lvl="2">
              <a:buClrTx/>
            </a:pPr>
            <a:r>
              <a:rPr lang="en-US"/>
              <a:t>To within the experimental noise, no product was converted to reactant</a:t>
            </a:r>
          </a:p>
          <a:p>
            <a:pPr marL="1206500" lvl="2">
              <a:buClrTx/>
            </a:pPr>
            <a:r>
              <a:rPr lang="en-US"/>
              <a:t>The reaction is irreversible</a:t>
            </a:r>
          </a:p>
          <a:p>
            <a:pPr>
              <a:buClrTx/>
            </a:pPr>
            <a:r>
              <a:rPr lang="en-US"/>
              <a:t>To scope composition dependence we want to double one concentration while holding the rest constant</a:t>
            </a:r>
          </a:p>
          <a:p>
            <a:pPr marL="762000" lvl="1"/>
            <a:r>
              <a:rPr lang="en-US"/>
              <a:t>Problem: we set the inlet concentrations, not the outlet concentration</a:t>
            </a:r>
          </a:p>
          <a:p>
            <a:pPr marL="1206500" lvl="2">
              <a:buClrTx/>
            </a:pPr>
            <a:r>
              <a:rPr lang="en-US"/>
              <a:t>If the space time is high, all of the concentrations will be considerably different at the outlet than they were at the inlet</a:t>
            </a:r>
          </a:p>
          <a:p>
            <a:pPr marL="1206500" lvl="2">
              <a:buClrTx/>
            </a:pPr>
            <a:r>
              <a:rPr lang="en-US"/>
              <a:t>Therefore, use a small space time so that the concentrations change only slightly</a:t>
            </a:r>
          </a:p>
          <a:p>
            <a:pPr marL="762000" lvl="1"/>
            <a:r>
              <a:rPr lang="en-US"/>
              <a:t>5 experiments, all at the same temperature (325 K) and lowest allowed flow (5 L/min)</a:t>
            </a:r>
          </a:p>
          <a:p>
            <a:pPr marL="1206500" lvl="2">
              <a:buClrTx/>
            </a:pPr>
            <a:r>
              <a:rPr lang="en-US"/>
              <a:t>Base case inlet composition: </a:t>
            </a:r>
            <a:r>
              <a:rPr lang="en-US" i="1"/>
              <a:t>C</a:t>
            </a:r>
            <a:r>
              <a:rPr lang="en-US" i="1" baseline="-6000"/>
              <a:t>A</a:t>
            </a:r>
            <a:r>
              <a:rPr lang="en-US"/>
              <a:t> = </a:t>
            </a:r>
            <a:r>
              <a:rPr lang="en-US" i="1"/>
              <a:t>C</a:t>
            </a:r>
            <a:r>
              <a:rPr lang="en-US" i="1" baseline="-6000"/>
              <a:t>B</a:t>
            </a:r>
            <a:r>
              <a:rPr lang="en-US"/>
              <a:t> = </a:t>
            </a:r>
            <a:r>
              <a:rPr lang="en-US" i="1"/>
              <a:t>C</a:t>
            </a:r>
            <a:r>
              <a:rPr lang="en-US" i="1" baseline="-6000"/>
              <a:t>Y</a:t>
            </a:r>
            <a:r>
              <a:rPr lang="en-US"/>
              <a:t> = </a:t>
            </a:r>
            <a:r>
              <a:rPr lang="en-US" i="1"/>
              <a:t>C</a:t>
            </a:r>
            <a:r>
              <a:rPr lang="en-US" i="1" baseline="-6000"/>
              <a:t>Z</a:t>
            </a:r>
            <a:r>
              <a:rPr lang="en-US"/>
              <a:t> = 1 M</a:t>
            </a:r>
          </a:p>
          <a:p>
            <a:pPr marL="1651000" lvl="3">
              <a:buClrTx/>
            </a:pPr>
            <a:r>
              <a:rPr lang="en-US"/>
              <a:t>Outlet </a:t>
            </a:r>
            <a:r>
              <a:rPr lang="en-US" i="1"/>
              <a:t>C</a:t>
            </a:r>
            <a:r>
              <a:rPr lang="en-US" i="1" baseline="-6000"/>
              <a:t>Y</a:t>
            </a:r>
            <a:r>
              <a:rPr lang="en-US"/>
              <a:t> is 1.06 M, so concentration changes are small</a:t>
            </a:r>
          </a:p>
          <a:p>
            <a:pPr marL="762000" lvl="1"/>
            <a:r>
              <a:rPr lang="en-US"/>
              <a:t>Results</a:t>
            </a:r>
          </a:p>
          <a:p>
            <a:pPr marL="1206500" lvl="2">
              <a:buClrTx/>
            </a:pPr>
            <a:r>
              <a:rPr lang="en-US"/>
              <a:t>Double inlet </a:t>
            </a:r>
            <a:r>
              <a:rPr lang="en-US" i="1"/>
              <a:t>C</a:t>
            </a:r>
            <a:r>
              <a:rPr lang="en-US" i="1" baseline="-6000"/>
              <a:t>A</a:t>
            </a:r>
            <a:r>
              <a:rPr lang="en-US"/>
              <a:t> or </a:t>
            </a:r>
            <a:r>
              <a:rPr lang="en-US" i="1"/>
              <a:t>C</a:t>
            </a:r>
            <a:r>
              <a:rPr lang="en-US" i="1" baseline="-6000"/>
              <a:t>B</a:t>
            </a:r>
            <a:r>
              <a:rPr lang="en-US"/>
              <a:t>, Δ</a:t>
            </a:r>
            <a:r>
              <a:rPr lang="en-US" i="1"/>
              <a:t>C</a:t>
            </a:r>
            <a:r>
              <a:rPr lang="en-US" i="1" baseline="-6000"/>
              <a:t>Y </a:t>
            </a:r>
            <a:r>
              <a:rPr lang="en-US" i="1"/>
              <a:t> </a:t>
            </a:r>
            <a:r>
              <a:rPr lang="en-US"/>
              <a:t>is approximately double the base case</a:t>
            </a:r>
          </a:p>
          <a:p>
            <a:pPr marL="1206500" lvl="2">
              <a:buClrTx/>
            </a:pPr>
            <a:r>
              <a:rPr lang="en-US"/>
              <a:t>Double inlet </a:t>
            </a:r>
            <a:r>
              <a:rPr lang="en-US" i="1"/>
              <a:t>C</a:t>
            </a:r>
            <a:r>
              <a:rPr lang="en-US" i="1" baseline="-6000"/>
              <a:t>Y</a:t>
            </a:r>
            <a:r>
              <a:rPr lang="en-US"/>
              <a:t> or </a:t>
            </a:r>
            <a:r>
              <a:rPr lang="en-US" i="1"/>
              <a:t>C</a:t>
            </a:r>
            <a:r>
              <a:rPr lang="en-US" i="1" baseline="-6000"/>
              <a:t>Z</a:t>
            </a:r>
            <a:r>
              <a:rPr lang="en-US"/>
              <a:t>, Δ</a:t>
            </a:r>
            <a:r>
              <a:rPr lang="en-US" i="1"/>
              <a:t>C</a:t>
            </a:r>
            <a:r>
              <a:rPr lang="en-US" i="1" baseline="-6000"/>
              <a:t>Y </a:t>
            </a:r>
            <a:r>
              <a:rPr lang="en-US" i="1"/>
              <a:t> </a:t>
            </a:r>
            <a:r>
              <a:rPr lang="en-US"/>
              <a:t>is approximately the same as the base case</a:t>
            </a:r>
          </a:p>
          <a:p>
            <a:pPr marL="1206500" lvl="2">
              <a:buClrTx/>
            </a:pPr>
            <a:r>
              <a:rPr lang="en-US" i="1"/>
              <a:t>r</a:t>
            </a:r>
            <a:r>
              <a:rPr lang="en-US"/>
              <a:t> = </a:t>
            </a:r>
            <a:r>
              <a:rPr lang="en-US" i="1"/>
              <a:t>k</a:t>
            </a:r>
            <a:r>
              <a:rPr lang="en-US"/>
              <a:t> </a:t>
            </a:r>
            <a:r>
              <a:rPr lang="en-US" i="1"/>
              <a:t>C</a:t>
            </a:r>
            <a:r>
              <a:rPr lang="en-US" i="1" baseline="-6000"/>
              <a:t>A</a:t>
            </a:r>
            <a:r>
              <a:rPr lang="en-US" i="1"/>
              <a:t> C</a:t>
            </a:r>
            <a:r>
              <a:rPr lang="en-US" i="1" baseline="-6000"/>
              <a:t>B</a:t>
            </a:r>
            <a:r>
              <a:rPr lang="en-US"/>
              <a:t> may be a good first guess for the rate expression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Design of Experiments</a:t>
            </a:r>
          </a:p>
        </p:txBody>
      </p:sp>
      <p:sp>
        <p:nvSpPr>
          <p:cNvPr id="14338" name="Rectangle 2"/>
          <p:cNvSpPr>
            <a:spLocks noChangeArrowheads="1"/>
          </p:cNvSpPr>
          <p:nvPr>
            <p:ph type="body" idx="1"/>
          </p:nvPr>
        </p:nvSpPr>
        <p:spPr>
          <a:xfrm>
            <a:off x="1270000" y="1028700"/>
            <a:ext cx="10464800" cy="7886700"/>
          </a:xfrm>
          <a:ln/>
        </p:spPr>
        <p:txBody>
          <a:bodyPr/>
          <a:lstStyle/>
          <a:p>
            <a:pPr>
              <a:buClrTx/>
            </a:pPr>
            <a:r>
              <a:rPr lang="en-US"/>
              <a:t>Large data set spanning conditions of interest</a:t>
            </a:r>
          </a:p>
          <a:p>
            <a:pPr marL="762000" lvl="1"/>
            <a:r>
              <a:rPr lang="en-US"/>
              <a:t>Five </a:t>
            </a:r>
            <a:r>
              <a:rPr lang="ja-JP" altLang="en-US">
                <a:latin typeface="Arial"/>
              </a:rPr>
              <a:t>“</a:t>
            </a:r>
            <a:r>
              <a:rPr lang="en-US"/>
              <a:t>blocks</a:t>
            </a:r>
            <a:r>
              <a:rPr lang="ja-JP" altLang="en-US">
                <a:latin typeface="Arial"/>
              </a:rPr>
              <a:t>”</a:t>
            </a:r>
            <a:r>
              <a:rPr lang="en-US"/>
              <a:t> of experiments, e. g. at 305, 320, 330, 345, 355 K</a:t>
            </a:r>
          </a:p>
          <a:p>
            <a:pPr marL="762000" lvl="1"/>
            <a:r>
              <a:rPr lang="en-US"/>
              <a:t>Within each block span a range of concentrations of each reagent by</a:t>
            </a:r>
          </a:p>
          <a:p>
            <a:pPr marL="1206500" lvl="2">
              <a:buClrTx/>
            </a:pPr>
            <a:r>
              <a:rPr lang="en-US"/>
              <a:t>Using different feed compositions</a:t>
            </a:r>
          </a:p>
          <a:p>
            <a:pPr marL="1206500" lvl="2">
              <a:buClrTx/>
            </a:pPr>
            <a:r>
              <a:rPr lang="en-US"/>
              <a:t>Varying space time</a:t>
            </a:r>
          </a:p>
          <a:p>
            <a:pPr marL="762000" lvl="1"/>
            <a:r>
              <a:rPr lang="en-US"/>
              <a:t>A statistical design is preferred</a:t>
            </a:r>
          </a:p>
          <a:p>
            <a:pPr marL="1206500" lvl="2">
              <a:buClrTx/>
            </a:pPr>
            <a:r>
              <a:rPr lang="en-US"/>
              <a:t>I just randomly selected different inlet settings trying to span the range of concentrations</a:t>
            </a:r>
          </a:p>
          <a:p>
            <a:pPr marL="1651000" lvl="3">
              <a:buClrTx/>
            </a:pPr>
            <a:r>
              <a:rPr lang="en-US"/>
              <a:t>Arbitrarily picked inlet concentrations then did a few experiments with different flow rates</a:t>
            </a:r>
          </a:p>
          <a:p>
            <a:pPr marL="1651000" lvl="3">
              <a:buClrTx/>
            </a:pPr>
            <a:r>
              <a:rPr lang="en-US"/>
              <a:t>Repeated with a second set of inlet concentrations</a:t>
            </a:r>
          </a:p>
          <a:p>
            <a:pPr>
              <a:buClrTx/>
            </a:pPr>
            <a:r>
              <a:rPr lang="en-US"/>
              <a:t>Based upon results, you can always adjust plan as you go</a:t>
            </a:r>
          </a:p>
          <a:p>
            <a:pPr marL="762000" lvl="1"/>
            <a:r>
              <a:rPr lang="en-US"/>
              <a:t>Some variables may have no effect or lead to negligible conversion</a:t>
            </a:r>
          </a:p>
          <a:p>
            <a:pPr marL="762000" lvl="1"/>
            <a:r>
              <a:rPr lang="en-US"/>
              <a:t>You can always go back and perform additional experiments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539</Words>
  <Characters>0</Characters>
  <Application>Microsoft Macintosh PowerPoint</Application>
  <PresentationFormat>Custom</PresentationFormat>
  <Lines>0</Lines>
  <Paragraphs>47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11</vt:i4>
      </vt:variant>
      <vt:variant>
        <vt:lpstr>Slide Titles</vt:lpstr>
      </vt:variant>
      <vt:variant>
        <vt:i4>3</vt:i4>
      </vt:variant>
    </vt:vector>
  </HeadingPairs>
  <TitlesOfParts>
    <vt:vector size="19" baseType="lpstr">
      <vt:lpstr>Helvetica</vt:lpstr>
      <vt:lpstr>Heiti SC Light</vt:lpstr>
      <vt:lpstr>Lucida Grande</vt:lpstr>
      <vt:lpstr>Gill Sans</vt:lpstr>
      <vt:lpstr>Heiti SC Medium</vt:lpstr>
      <vt:lpstr>Title &amp; Bullets</vt:lpstr>
      <vt:lpstr>Bullets</vt:lpstr>
      <vt:lpstr>Title &amp; Subtitle</vt:lpstr>
      <vt:lpstr>Photo - Horizontal</vt:lpstr>
      <vt:lpstr>Photo - Vertical</vt:lpstr>
      <vt:lpstr>Title - Top</vt:lpstr>
      <vt:lpstr>Blank</vt:lpstr>
      <vt:lpstr>Title &amp; Bullets - Left</vt:lpstr>
      <vt:lpstr>Title &amp; Bullets - 2 Column</vt:lpstr>
      <vt:lpstr>Title &amp; Bullets - Right</vt:lpstr>
      <vt:lpstr>Title, Bullets &amp; Photo</vt:lpstr>
      <vt:lpstr>Generation of Kinetics Data Using a CSTR</vt:lpstr>
      <vt:lpstr>Design of Experiments</vt:lpstr>
      <vt:lpstr>Design of Experiments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Generation of Kinetics Data Using a CSTR</dc:title>
  <dc:subject/>
  <dc:creator/>
  <cp:keywords/>
  <dc:description/>
  <cp:lastModifiedBy>Carl Lund</cp:lastModifiedBy>
  <cp:revision>1</cp:revision>
  <dcterms:modified xsi:type="dcterms:W3CDTF">2014-04-29T20:03:47Z</dcterms:modified>
</cp:coreProperties>
</file>