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9" r:id="rId14"/>
    <p:sldId id="260" r:id="rId15"/>
    <p:sldId id="261" r:id="rId16"/>
    <p:sldId id="271" r:id="rId17"/>
    <p:sldId id="262" r:id="rId18"/>
    <p:sldId id="268" r:id="rId19"/>
    <p:sldId id="265" r:id="rId20"/>
    <p:sldId id="258" r:id="rId21"/>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42326717"/>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3898537"/>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62751935"/>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52404939"/>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40920390"/>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0164555"/>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2403598"/>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80382568"/>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0903044"/>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6846205"/>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45870026"/>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7453760"/>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5875659"/>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2355234"/>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81195432"/>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652502"/>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23152970"/>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53690867"/>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19115431"/>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54542014"/>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4941620"/>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57437228"/>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49495823"/>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22793738"/>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2855781"/>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0694"/>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9642444"/>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25490002"/>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4304953"/>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5065305"/>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22458288"/>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8111814"/>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47347695"/>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7364444"/>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2405402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9809782"/>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421015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71447717"/>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489081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2213839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9592126"/>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378394"/>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74404606"/>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084629"/>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7503199"/>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97632025"/>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1966283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86108199"/>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4398379"/>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79854711"/>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6182526"/>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34260668"/>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8516446"/>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5275508"/>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33806707"/>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8357718"/>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9933879"/>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62836674"/>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14912642"/>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8655144"/>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10894777"/>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7193608"/>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7188773"/>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6612157"/>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2100534"/>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1697581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2955706"/>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17798310"/>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8373578"/>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2960228"/>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06141016"/>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43018671"/>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7395979"/>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50371403"/>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915379"/>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56954128"/>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1114431"/>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24778848"/>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9183032"/>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054132663"/>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4019110"/>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85558650"/>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5627560"/>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07998076"/>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90902933"/>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08225671"/>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8341804"/>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5209515"/>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714418"/>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807877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1897870"/>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781120419"/>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1526544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04080865"/>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01904872"/>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3145371"/>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1987004"/>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61191168"/>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9411710"/>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57664507"/>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7901284"/>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3909271"/>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9312676"/>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21668345"/>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2008467"/>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03817172"/>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57102843"/>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36728076"/>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1998261"/>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12850325"/>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3040773"/>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4292934"/>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23748323"/>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8359267"/>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6863943"/>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47994241"/>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6996596"/>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95162055"/>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9119755"/>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5286552"/>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1457826"/>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Grp="1"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Grp="1"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Grp="1"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Grp="1"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Grp="1"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6.emf"/><Relationship Id="rId1" Type="http://schemas.openxmlformats.org/officeDocument/2006/relationships/slideLayout" Target="../slideLayouts/slideLayout13.xml"/><Relationship Id="rId2"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7.emf"/><Relationship Id="rId3" Type="http://schemas.openxmlformats.org/officeDocument/2006/relationships/image" Target="../media/image8.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ln/>
        </p:spPr>
        <p:txBody>
          <a:bodyPr/>
          <a:lstStyle/>
          <a:p>
            <a:r>
              <a:rPr lang="en-US"/>
              <a:t>A First Course on Kinetics and Reaction Engineering</a:t>
            </a:r>
          </a:p>
        </p:txBody>
      </p:sp>
      <p:sp>
        <p:nvSpPr>
          <p:cNvPr id="12290" name="Rectangle 2"/>
          <p:cNvSpPr>
            <a:spLocks noGrp="1" noChangeArrowheads="1"/>
          </p:cNvSpPr>
          <p:nvPr>
            <p:ph type="body" idx="1"/>
          </p:nvPr>
        </p:nvSpPr>
        <p:spPr>
          <a:ln/>
        </p:spPr>
        <p:txBody>
          <a:bodyPr/>
          <a:lstStyle/>
          <a:p>
            <a:r>
              <a:rPr lang="en-US"/>
              <a:t>Class 11</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4578"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t>B. Kinetics Experiments</a:t>
            </a:r>
          </a:p>
          <a:p>
            <a:pPr marL="1206500" lvl="2">
              <a:buClr>
                <a:srgbClr val="B3B3B3"/>
              </a:buClr>
            </a:pPr>
            <a:r>
              <a:rPr lang="en-US">
                <a:solidFill>
                  <a:srgbClr val="B3B3B3"/>
                </a:solidFill>
              </a:rPr>
              <a:t>11. Laboratory Reactors</a:t>
            </a:r>
          </a:p>
          <a:p>
            <a:pPr marL="1206500" lvl="2"/>
            <a:r>
              <a:rPr lang="en-US"/>
              <a:t>12. Performing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t>B. Kinetics Experiments</a:t>
            </a:r>
          </a:p>
          <a:p>
            <a:pPr marL="1206500" lvl="2"/>
            <a:r>
              <a:rPr lang="en-US"/>
              <a:t>11. Laboratory Reactors</a:t>
            </a:r>
          </a:p>
          <a:p>
            <a:pPr marL="1206500" lvl="2"/>
            <a:r>
              <a:rPr lang="en-US"/>
              <a:t>12. Performing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ln/>
        </p:spPr>
        <p:txBody>
          <a:bodyPr/>
          <a:lstStyle/>
          <a:p>
            <a:r>
              <a:rPr lang="en-US"/>
              <a:t>Laboratory Reactors</a:t>
            </a:r>
          </a:p>
        </p:txBody>
      </p:sp>
      <p:sp>
        <p:nvSpPr>
          <p:cNvPr id="14338" name="Rectangle 2"/>
          <p:cNvSpPr>
            <a:spLocks noGrp="1" noChangeArrowheads="1"/>
          </p:cNvSpPr>
          <p:nvPr>
            <p:ph type="body" idx="1"/>
          </p:nvPr>
        </p:nvSpPr>
        <p:spPr>
          <a:ln/>
        </p:spPr>
        <p:txBody>
          <a:bodyPr/>
          <a:lstStyle/>
          <a:p>
            <a:r>
              <a:rPr lang="en-US" dirty="0"/>
              <a:t>Three models for laboratory reactors used to generate kinetics data when only one reaction is taking place</a:t>
            </a:r>
          </a:p>
          <a:p>
            <a:pPr marL="762000" lvl="1"/>
            <a:r>
              <a:rPr lang="en-US" dirty="0"/>
              <a:t>Isothermal batch reactor</a:t>
            </a:r>
          </a:p>
          <a:p>
            <a:pPr marL="1206500" lvl="2"/>
            <a:r>
              <a:rPr lang="en-US" dirty="0"/>
              <a:t>Critical assumptions are perfect mixing and isothermal</a:t>
            </a:r>
          </a:p>
          <a:p>
            <a:pPr marL="1206500" lvl="2">
              <a:spcBef>
                <a:spcPts val="2100"/>
              </a:spcBef>
            </a:pPr>
            <a:r>
              <a:rPr lang="en-US" dirty="0"/>
              <a:t> </a:t>
            </a:r>
          </a:p>
          <a:p>
            <a:pPr marL="762000" lvl="1">
              <a:spcBef>
                <a:spcPts val="2200"/>
              </a:spcBef>
            </a:pPr>
            <a:r>
              <a:rPr lang="en-US" dirty="0"/>
              <a:t>Steady state CSTR</a:t>
            </a:r>
          </a:p>
          <a:p>
            <a:pPr marL="1206500" lvl="2"/>
            <a:r>
              <a:rPr lang="en-US" dirty="0"/>
              <a:t>Critical assumptions are steady state and perfect mixing</a:t>
            </a:r>
          </a:p>
          <a:p>
            <a:pPr marL="1206500" lvl="2"/>
            <a:r>
              <a:rPr lang="en-US" dirty="0"/>
              <a:t> </a:t>
            </a:r>
          </a:p>
          <a:p>
            <a:pPr marL="762000" lvl="1"/>
            <a:r>
              <a:rPr lang="en-US" dirty="0"/>
              <a:t>Isothermal</a:t>
            </a:r>
            <a:r>
              <a:rPr lang="en-US" smtClean="0"/>
              <a:t>, isobaric </a:t>
            </a:r>
            <a:r>
              <a:rPr lang="en-US" dirty="0"/>
              <a:t>steady state plug flow reactor</a:t>
            </a:r>
          </a:p>
          <a:p>
            <a:pPr marL="1206500" lvl="2"/>
            <a:r>
              <a:rPr lang="en-US" dirty="0"/>
              <a:t>Critical assumptions are plug flow, steady </a:t>
            </a:r>
            <a:r>
              <a:rPr lang="en-US" dirty="0" smtClean="0"/>
              <a:t>state, isothermal and isobaric</a:t>
            </a:r>
            <a:endParaRPr lang="en-US" dirty="0"/>
          </a:p>
          <a:p>
            <a:pPr marL="1206500" lvl="2">
              <a:spcBef>
                <a:spcPts val="1900"/>
              </a:spcBef>
            </a:pPr>
            <a:r>
              <a:rPr lang="en-US" dirty="0"/>
              <a:t> </a:t>
            </a:r>
          </a:p>
          <a:p>
            <a:pPr>
              <a:spcBef>
                <a:spcPts val="2500"/>
              </a:spcBef>
            </a:pPr>
            <a:r>
              <a:rPr lang="en-US" dirty="0"/>
              <a:t>The validity of the model equations must be tested before kinetics data are generated and analyzed</a:t>
            </a:r>
          </a:p>
          <a:p>
            <a:pPr marL="762000" lvl="1"/>
            <a:r>
              <a:rPr lang="en-US" dirty="0"/>
              <a:t>Some tests don</a:t>
            </a:r>
            <a:r>
              <a:rPr lang="ja-JP" altLang="en-US" dirty="0">
                <a:latin typeface="Arial"/>
              </a:rPr>
              <a:t>’</a:t>
            </a:r>
            <a:r>
              <a:rPr lang="en-US" dirty="0"/>
              <a:t>t require reaction to be occurring</a:t>
            </a:r>
          </a:p>
          <a:p>
            <a:pPr marL="1206500" lvl="2"/>
            <a:r>
              <a:rPr lang="en-US" dirty="0"/>
              <a:t>Flow visualization (smoke tests), extensive instrumentation, measurement of the age function</a:t>
            </a:r>
          </a:p>
          <a:p>
            <a:pPr marL="762000" lvl="1"/>
            <a:r>
              <a:rPr lang="en-US" dirty="0"/>
              <a:t>Other tests can be performed while reaction takes place</a:t>
            </a:r>
          </a:p>
          <a:p>
            <a:pPr marL="1206500" lvl="2"/>
            <a:r>
              <a:rPr lang="en-US" dirty="0"/>
              <a:t>Unit 12</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9200" y="3086100"/>
            <a:ext cx="1287463"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4521200"/>
            <a:ext cx="16478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5562600"/>
            <a:ext cx="1776413"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4339"/>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4340"/>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4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ln/>
        </p:spPr>
        <p:txBody>
          <a:bodyPr/>
          <a:lstStyle/>
          <a:p>
            <a:r>
              <a:rPr lang="en-US"/>
              <a:t>Testing Using the Age Function</a:t>
            </a:r>
          </a:p>
        </p:txBody>
      </p:sp>
      <p:sp>
        <p:nvSpPr>
          <p:cNvPr id="15362" name="Rectangle 2"/>
          <p:cNvSpPr>
            <a:spLocks noGrp="1" noChangeArrowheads="1"/>
          </p:cNvSpPr>
          <p:nvPr>
            <p:ph type="body" idx="1"/>
          </p:nvPr>
        </p:nvSpPr>
        <p:spPr>
          <a:ln/>
        </p:spPr>
        <p:txBody>
          <a:bodyPr/>
          <a:lstStyle/>
          <a:p>
            <a:r>
              <a:rPr lang="en-US"/>
              <a:t>Apply a stimulus at the inlet to the reactor and measure the response at the outlet from the reactor</a:t>
            </a:r>
          </a:p>
          <a:p>
            <a:pPr marL="762000" lvl="1"/>
            <a:r>
              <a:rPr lang="en-US"/>
              <a:t>Stimulus may be step change or impulse change in the concentration of a tracer</a:t>
            </a:r>
          </a:p>
          <a:p>
            <a:pPr marL="1206500" lvl="2"/>
            <a:r>
              <a:rPr lang="en-US"/>
              <a:t>Tracer is something that flows exactly the same as the fluid, but is easily distinguished</a:t>
            </a:r>
          </a:p>
          <a:p>
            <a:pPr marL="1206500" lvl="2"/>
            <a:r>
              <a:rPr lang="en-US"/>
              <a:t>The stimulus is applied at a point in time, </a:t>
            </a:r>
            <a:r>
              <a:rPr lang="en-US" i="1"/>
              <a:t>t</a:t>
            </a:r>
            <a:r>
              <a:rPr lang="en-US" baseline="-6000"/>
              <a:t>0</a:t>
            </a:r>
            <a:endParaRPr lang="en-US"/>
          </a:p>
          <a:p>
            <a:pPr marL="762000" lvl="1"/>
            <a:r>
              <a:rPr lang="en-US"/>
              <a:t>Response is the change in concentration of the tracer in the fluid leaving the reactor over time (after application of the stimulus)</a:t>
            </a:r>
          </a:p>
          <a:p>
            <a:r>
              <a:rPr lang="en-US" i="1"/>
              <a:t>F(λ)</a:t>
            </a:r>
            <a:r>
              <a:rPr lang="en-US">
                <a:cs typeface="Apple Symbols" charset="0"/>
              </a:rPr>
              <a:t> ≡ fraction of the fluid leaving a flow system that has been inside the system for a period of time &lt; λ</a:t>
            </a:r>
            <a:endParaRPr lang="en-US"/>
          </a:p>
          <a:p>
            <a:pPr marL="762000" lvl="1"/>
            <a:r>
              <a:rPr lang="en-US"/>
              <a:t>F(0) = 0</a:t>
            </a:r>
          </a:p>
          <a:p>
            <a:pPr marL="762000" lvl="1"/>
            <a:r>
              <a:rPr lang="en-US"/>
              <a:t>F(∞) = 1</a:t>
            </a:r>
          </a:p>
          <a:p>
            <a:r>
              <a:rPr lang="en-US"/>
              <a:t>Calculation of the age function</a:t>
            </a:r>
          </a:p>
          <a:p>
            <a:pPr marL="762000" lvl="1"/>
            <a:r>
              <a:rPr lang="en-US"/>
              <a:t>Using a step change stimulus:</a:t>
            </a:r>
          </a:p>
          <a:p>
            <a:pPr marL="762000" lvl="1">
              <a:spcBef>
                <a:spcPts val="7900"/>
              </a:spcBef>
            </a:pPr>
            <a:r>
              <a:rPr lang="en-US"/>
              <a:t>Using an impulse stimulus:</a:t>
            </a:r>
          </a:p>
          <a:p>
            <a:pPr marL="1206500" lvl="2">
              <a:spcBef>
                <a:spcPts val="2900"/>
              </a:spcBef>
            </a:pPr>
            <a:r>
              <a:rPr lang="en-US"/>
              <a:t>If the mass of tracer in the impulse was not measured: </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5902325"/>
            <a:ext cx="22510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4100" y="6718300"/>
            <a:ext cx="3681413"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51800" y="7785100"/>
            <a:ext cx="297815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5363"/>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5364"/>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ln/>
        </p:spPr>
        <p:txBody>
          <a:bodyPr/>
          <a:lstStyle/>
          <a:p>
            <a:r>
              <a:rPr lang="en-US"/>
              <a:t>Testing Using the Age Function</a:t>
            </a:r>
          </a:p>
        </p:txBody>
      </p:sp>
      <p:sp>
        <p:nvSpPr>
          <p:cNvPr id="16386" name="Rectangle 2"/>
          <p:cNvSpPr>
            <a:spLocks noGrp="1" noChangeArrowheads="1"/>
          </p:cNvSpPr>
          <p:nvPr>
            <p:ph type="body" idx="1"/>
          </p:nvPr>
        </p:nvSpPr>
        <p:spPr>
          <a:ln/>
        </p:spPr>
        <p:txBody>
          <a:bodyPr/>
          <a:lstStyle/>
          <a:p>
            <a:r>
              <a:rPr lang="en-US"/>
              <a:t>Expected age functions for reactors that obey the assumptions of the ideal reactor models</a:t>
            </a:r>
          </a:p>
          <a:p>
            <a:pPr marL="762000" lvl="1">
              <a:spcBef>
                <a:spcPts val="1900"/>
              </a:spcBef>
            </a:pPr>
            <a:r>
              <a:rPr lang="en-US"/>
              <a:t>CSTR:</a:t>
            </a:r>
          </a:p>
          <a:p>
            <a:pPr marL="762000" lvl="1">
              <a:spcBef>
                <a:spcPts val="3100"/>
              </a:spcBef>
            </a:pPr>
            <a:r>
              <a:rPr lang="en-US"/>
              <a:t>PFR:</a:t>
            </a:r>
          </a:p>
          <a:p>
            <a:pPr>
              <a:spcBef>
                <a:spcPts val="5900"/>
              </a:spcBef>
            </a:pPr>
            <a:r>
              <a:rPr lang="en-US"/>
              <a:t>Plot </a:t>
            </a:r>
            <a:r>
              <a:rPr lang="en-US" i="1"/>
              <a:t>F(λ)</a:t>
            </a:r>
            <a:r>
              <a:rPr lang="en-US"/>
              <a:t> vs. </a:t>
            </a:r>
            <a:r>
              <a:rPr lang="en-US" i="1"/>
              <a:t>λ</a:t>
            </a:r>
            <a:r>
              <a:rPr lang="en-US"/>
              <a:t> and </a:t>
            </a:r>
            <a:r>
              <a:rPr lang="en-US" i="1"/>
              <a:t>F</a:t>
            </a:r>
            <a:r>
              <a:rPr lang="en-US" i="1" baseline="-6000"/>
              <a:t>CSTR</a:t>
            </a:r>
            <a:r>
              <a:rPr lang="en-US" i="1"/>
              <a:t>(λ)</a:t>
            </a:r>
            <a:r>
              <a:rPr lang="en-US"/>
              <a:t> (or </a:t>
            </a:r>
            <a:r>
              <a:rPr lang="en-US" i="1"/>
              <a:t>F</a:t>
            </a:r>
            <a:r>
              <a:rPr lang="en-US" i="1" baseline="-6000"/>
              <a:t>PFR</a:t>
            </a:r>
            <a:r>
              <a:rPr lang="en-US" i="1"/>
              <a:t>(λ)</a:t>
            </a:r>
            <a:r>
              <a:rPr lang="en-US"/>
              <a:t>) vs. </a:t>
            </a:r>
            <a:r>
              <a:rPr lang="en-US" i="1"/>
              <a:t>λ</a:t>
            </a:r>
            <a:r>
              <a:rPr lang="en-US"/>
              <a:t> on the same axes</a:t>
            </a:r>
          </a:p>
          <a:p>
            <a:r>
              <a:rPr lang="en-US"/>
              <a:t>Agreement between the measured age function and the ideal reactor age function is a necessary, but not sufficient criterion</a:t>
            </a:r>
          </a:p>
          <a:p>
            <a:pPr marL="762000" lvl="1"/>
            <a:r>
              <a:rPr lang="en-US"/>
              <a:t>It confirms that the time scale for mixing is much shorter than the residence time in the reactor</a:t>
            </a:r>
          </a:p>
          <a:p>
            <a:pPr marL="762000" lvl="1"/>
            <a:r>
              <a:rPr lang="en-US"/>
              <a:t>It can fail if the time scale for reaction is much shorter than the time scale for mixing</a:t>
            </a:r>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298700"/>
            <a:ext cx="306387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638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3500" y="3173413"/>
            <a:ext cx="272891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6387"/>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ln/>
        </p:spPr>
        <p:txBody>
          <a:bodyPr/>
          <a:lstStyle/>
          <a:p>
            <a:r>
              <a:rPr lang="en-US"/>
              <a:t>Activity 11.1</a:t>
            </a:r>
          </a:p>
        </p:txBody>
      </p:sp>
      <p:sp>
        <p:nvSpPr>
          <p:cNvPr id="18434" name="Rectangle 2"/>
          <p:cNvSpPr>
            <a:spLocks noGrp="1" noChangeArrowheads="1"/>
          </p:cNvSpPr>
          <p:nvPr>
            <p:ph type="body" idx="1"/>
          </p:nvPr>
        </p:nvSpPr>
        <p:spPr>
          <a:ln/>
        </p:spPr>
        <p:txBody>
          <a:bodyPr/>
          <a:lstStyle/>
          <a:p>
            <a:r>
              <a:rPr lang="en-US"/>
              <a:t>Consider a plug flow reactor that you want to be isothermal</a:t>
            </a:r>
          </a:p>
          <a:p>
            <a:pPr marL="762000" lvl="1"/>
            <a:r>
              <a:rPr lang="en-US"/>
              <a:t>It</a:t>
            </a:r>
            <a:r>
              <a:rPr lang="ja-JP" altLang="en-US">
                <a:latin typeface="Arial"/>
              </a:rPr>
              <a:t>’</a:t>
            </a:r>
            <a:r>
              <a:rPr lang="en-US"/>
              <a:t>s essentially a tube</a:t>
            </a:r>
          </a:p>
          <a:p>
            <a:pPr marL="762000" lvl="1"/>
            <a:r>
              <a:rPr lang="en-US"/>
              <a:t>You can add or remove heat through the walls</a:t>
            </a:r>
          </a:p>
          <a:p>
            <a:pPr marL="1206500" lvl="2"/>
            <a:r>
              <a:rPr lang="en-US"/>
              <a:t>for example, you could flow steam over the outside of the tube to add heat</a:t>
            </a:r>
          </a:p>
          <a:p>
            <a:r>
              <a:rPr lang="en-US"/>
              <a:t>The amount of heat released at any point along the reactor is proportional to the rate at that point</a:t>
            </a:r>
          </a:p>
          <a:p>
            <a:pPr marL="762000" lvl="1"/>
            <a:r>
              <a:rPr lang="en-US"/>
              <a:t>At the inlet, where the reactant concentration is high, the rate will be high, and lots of heat will be released</a:t>
            </a:r>
          </a:p>
          <a:p>
            <a:pPr marL="762000" lvl="1"/>
            <a:r>
              <a:rPr lang="en-US"/>
              <a:t>Farther along the reactor, where the reactant concentration is smaller, the rate will not be as large, and less heat will be released.</a:t>
            </a:r>
          </a:p>
          <a:p>
            <a:pPr marL="762000" lvl="1"/>
            <a:r>
              <a:rPr lang="en-US"/>
              <a:t>In other words, the amount of heat that needs to be removed changes continually along the length of the reactor</a:t>
            </a:r>
          </a:p>
          <a:p>
            <a:r>
              <a:rPr lang="en-US"/>
              <a:t>How, then, can you configure the system so the reactor is isothermal?</a:t>
            </a:r>
          </a:p>
          <a:p>
            <a:pPr marL="762000" lvl="1"/>
            <a:r>
              <a:rPr lang="en-US"/>
              <a:t>If you remove enough heat to cool the inlet to the desired isothermal temperature, then farther down the reactor, the temperature will be below the desired value because too much heat is being removed.</a:t>
            </a:r>
          </a:p>
          <a:p>
            <a:r>
              <a:rPr lang="en-US"/>
              <a:t>The same problem occurs with a batch reactor except that there you need to remove more heat at the start of the experiment and less heat later in the experiment</a:t>
            </a:r>
          </a:p>
          <a:p>
            <a:pPr marL="762000" lvl="1"/>
            <a:r>
              <a:rPr lang="en-US"/>
              <a:t>How would you do this?</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a:lstStyle/>
          <a:p>
            <a:r>
              <a:rPr lang="en-US"/>
              <a:t>Activity 11.1</a:t>
            </a:r>
          </a:p>
        </p:txBody>
      </p:sp>
      <p:grpSp>
        <p:nvGrpSpPr>
          <p:cNvPr id="19464" name="Group 8"/>
          <p:cNvGrpSpPr>
            <a:grpSpLocks/>
          </p:cNvGrpSpPr>
          <p:nvPr/>
        </p:nvGrpSpPr>
        <p:grpSpPr bwMode="auto">
          <a:xfrm>
            <a:off x="1270000" y="3022600"/>
            <a:ext cx="10464800" cy="1676400"/>
            <a:chOff x="0" y="0"/>
            <a:chExt cx="6592" cy="1056"/>
          </a:xfrm>
        </p:grpSpPr>
        <p:sp>
          <p:nvSpPr>
            <p:cNvPr id="19458" name="Oval 2"/>
            <p:cNvSpPr>
              <a:spLocks/>
            </p:cNvSpPr>
            <p:nvPr/>
          </p:nvSpPr>
          <p:spPr bwMode="auto">
            <a:xfrm>
              <a:off x="780" y="0"/>
              <a:ext cx="377" cy="1056"/>
            </a:xfrm>
            <a:prstGeom prst="ellipse">
              <a:avLst/>
            </a:prstGeom>
            <a:solidFill>
              <a:schemeClr val="accent1"/>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59" name="Rectangle 3"/>
            <p:cNvSpPr>
              <a:spLocks/>
            </p:cNvSpPr>
            <p:nvPr/>
          </p:nvSpPr>
          <p:spPr bwMode="auto">
            <a:xfrm>
              <a:off x="984" y="0"/>
              <a:ext cx="4885" cy="1056"/>
            </a:xfrm>
            <a:prstGeom prst="rect">
              <a:avLst/>
            </a:prstGeom>
            <a:solidFill>
              <a:schemeClr val="accent1"/>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60" name="Oval 4"/>
            <p:cNvSpPr>
              <a:spLocks/>
            </p:cNvSpPr>
            <p:nvPr/>
          </p:nvSpPr>
          <p:spPr bwMode="auto">
            <a:xfrm>
              <a:off x="5680" y="0"/>
              <a:ext cx="377" cy="1056"/>
            </a:xfrm>
            <a:prstGeom prst="ellipse">
              <a:avLst/>
            </a:prstGeom>
            <a:solidFill>
              <a:schemeClr val="accent1"/>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61" name="Rectangle 5"/>
            <p:cNvSpPr>
              <a:spLocks/>
            </p:cNvSpPr>
            <p:nvPr/>
          </p:nvSpPr>
          <p:spPr bwMode="auto">
            <a:xfrm>
              <a:off x="984" y="37"/>
              <a:ext cx="79" cy="981"/>
            </a:xfrm>
            <a:prstGeom prst="rect">
              <a:avLst/>
            </a:prstGeom>
            <a:noFill/>
            <a:ln w="25400" cap="flat">
              <a:solidFill>
                <a:srgbClr val="FFFFFF"/>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9462" name="Line 6"/>
            <p:cNvSpPr>
              <a:spLocks noChangeShapeType="1"/>
            </p:cNvSpPr>
            <p:nvPr/>
          </p:nvSpPr>
          <p:spPr bwMode="auto">
            <a:xfrm flipH="1">
              <a:off x="5900" y="537"/>
              <a:ext cx="692" cy="0"/>
            </a:xfrm>
            <a:prstGeom prst="line">
              <a:avLst/>
            </a:prstGeom>
            <a:noFill/>
            <a:ln w="38100" cap="flat">
              <a:solidFill>
                <a:srgbClr val="0000FF"/>
              </a:solidFill>
              <a:prstDash val="solid"/>
              <a:miter lim="800000"/>
              <a:headEnd type="stealth"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9463" name="Line 7"/>
            <p:cNvSpPr>
              <a:spLocks noChangeShapeType="1"/>
            </p:cNvSpPr>
            <p:nvPr/>
          </p:nvSpPr>
          <p:spPr bwMode="auto">
            <a:xfrm flipH="1">
              <a:off x="0" y="527"/>
              <a:ext cx="691" cy="0"/>
            </a:xfrm>
            <a:prstGeom prst="line">
              <a:avLst/>
            </a:prstGeom>
            <a:noFill/>
            <a:ln w="38100" cap="flat">
              <a:solidFill>
                <a:srgbClr val="0000FF"/>
              </a:solidFill>
              <a:prstDash val="solid"/>
              <a:miter lim="800000"/>
              <a:headEnd type="stealth"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19465" name="AutoShape 9"/>
          <p:cNvSpPr>
            <a:spLocks/>
          </p:cNvSpPr>
          <p:nvPr/>
        </p:nvSpPr>
        <p:spPr bwMode="auto">
          <a:xfrm>
            <a:off x="1625600" y="6032500"/>
            <a:ext cx="4038600" cy="2527300"/>
          </a:xfrm>
          <a:custGeom>
            <a:avLst/>
            <a:gdLst/>
            <a:ahLst/>
            <a:cxnLst/>
            <a:rect l="0" t="0" r="r" b="b"/>
            <a:pathLst>
              <a:path w="21600" h="14047">
                <a:moveTo>
                  <a:pt x="10189" y="-7553"/>
                </a:moveTo>
                <a:lnTo>
                  <a:pt x="9509" y="0"/>
                </a:lnTo>
                <a:lnTo>
                  <a:pt x="1358" y="0"/>
                </a:lnTo>
                <a:cubicBezTo>
                  <a:pt x="608" y="0"/>
                  <a:pt x="0" y="632"/>
                  <a:pt x="0" y="1412"/>
                </a:cubicBezTo>
                <a:lnTo>
                  <a:pt x="0" y="12635"/>
                </a:lnTo>
                <a:cubicBezTo>
                  <a:pt x="0" y="13415"/>
                  <a:pt x="608" y="14047"/>
                  <a:pt x="1358" y="14047"/>
                </a:cubicBezTo>
                <a:lnTo>
                  <a:pt x="20242" y="14047"/>
                </a:lnTo>
                <a:cubicBezTo>
                  <a:pt x="20992" y="14047"/>
                  <a:pt x="21600" y="13415"/>
                  <a:pt x="21600" y="12635"/>
                </a:cubicBezTo>
                <a:lnTo>
                  <a:pt x="21600" y="1412"/>
                </a:lnTo>
                <a:cubicBezTo>
                  <a:pt x="21600" y="632"/>
                  <a:pt x="20992" y="0"/>
                  <a:pt x="20242" y="0"/>
                </a:cubicBezTo>
                <a:lnTo>
                  <a:pt x="10868" y="0"/>
                </a:lnTo>
                <a:lnTo>
                  <a:pt x="10189" y="-7553"/>
                </a:lnTo>
                <a:close/>
                <a:moveTo>
                  <a:pt x="10189" y="-7553"/>
                </a:moveTo>
              </a:path>
            </a:pathLst>
          </a:custGeom>
          <a:solidFill>
            <a:srgbClr val="FF6666"/>
          </a:solidFill>
          <a:ln w="25400" cap="flat">
            <a:solidFill>
              <a:schemeClr val="tx1"/>
            </a:solidFill>
            <a:prstDash val="solid"/>
            <a:miter lim="800000"/>
            <a:headEnd type="none" w="med" len="med"/>
            <a:tailEnd type="none" w="med" len="med"/>
          </a:ln>
        </p:spPr>
        <p:txBody>
          <a:bodyPr lIns="0" tIns="0" rIns="0" bIns="0" anchor="ctr"/>
          <a:lstStyle/>
          <a:p>
            <a:r>
              <a:rPr lang="en-US">
                <a:solidFill>
                  <a:schemeClr val="tx1"/>
                </a:solidFill>
                <a:latin typeface="Franklin Gothic Book" charset="0"/>
                <a:ea typeface="ＭＳ Ｐゴシック" charset="0"/>
                <a:cs typeface="Franklin Gothic Book" charset="0"/>
                <a:sym typeface="Franklin Gothic Book" charset="0"/>
              </a:rPr>
              <a:t>Reactant Concentration High</a:t>
            </a:r>
          </a:p>
          <a:p>
            <a:r>
              <a:rPr lang="en-US">
                <a:solidFill>
                  <a:schemeClr val="tx1"/>
                </a:solidFill>
                <a:latin typeface="Franklin Gothic Book" charset="0"/>
                <a:ea typeface="ＭＳ Ｐゴシック" charset="0"/>
                <a:cs typeface="Franklin Gothic Book" charset="0"/>
                <a:sym typeface="Franklin Gothic Book" charset="0"/>
              </a:rPr>
              <a:t>Rate High</a:t>
            </a:r>
          </a:p>
          <a:p>
            <a:r>
              <a:rPr lang="en-US">
                <a:solidFill>
                  <a:schemeClr val="tx1"/>
                </a:solidFill>
                <a:latin typeface="Franklin Gothic Book" charset="0"/>
                <a:ea typeface="ＭＳ Ｐゴシック" charset="0"/>
                <a:cs typeface="Franklin Gothic Book" charset="0"/>
                <a:sym typeface="Franklin Gothic Book" charset="0"/>
              </a:rPr>
              <a:t>Large Heat Release</a:t>
            </a:r>
          </a:p>
        </p:txBody>
      </p:sp>
      <p:sp>
        <p:nvSpPr>
          <p:cNvPr id="19466" name="AutoShape 10"/>
          <p:cNvSpPr>
            <a:spLocks/>
          </p:cNvSpPr>
          <p:nvPr/>
        </p:nvSpPr>
        <p:spPr bwMode="auto">
          <a:xfrm>
            <a:off x="6019800" y="6032500"/>
            <a:ext cx="4038600" cy="2527300"/>
          </a:xfrm>
          <a:custGeom>
            <a:avLst/>
            <a:gdLst/>
            <a:ahLst/>
            <a:cxnLst/>
            <a:rect l="0" t="0" r="r" b="b"/>
            <a:pathLst>
              <a:path w="21600" h="14093">
                <a:moveTo>
                  <a:pt x="2649" y="-7507"/>
                </a:moveTo>
                <a:lnTo>
                  <a:pt x="1970" y="0"/>
                </a:lnTo>
                <a:lnTo>
                  <a:pt x="1358" y="0"/>
                </a:lnTo>
                <a:cubicBezTo>
                  <a:pt x="608" y="0"/>
                  <a:pt x="0" y="634"/>
                  <a:pt x="0" y="1416"/>
                </a:cubicBezTo>
                <a:lnTo>
                  <a:pt x="0" y="12677"/>
                </a:lnTo>
                <a:cubicBezTo>
                  <a:pt x="0" y="13459"/>
                  <a:pt x="608" y="14093"/>
                  <a:pt x="1358" y="14093"/>
                </a:cubicBezTo>
                <a:lnTo>
                  <a:pt x="20242" y="14093"/>
                </a:lnTo>
                <a:cubicBezTo>
                  <a:pt x="20992" y="14093"/>
                  <a:pt x="21600" y="13459"/>
                  <a:pt x="21600" y="12677"/>
                </a:cubicBezTo>
                <a:lnTo>
                  <a:pt x="21600" y="1416"/>
                </a:lnTo>
                <a:cubicBezTo>
                  <a:pt x="21600" y="634"/>
                  <a:pt x="20992" y="0"/>
                  <a:pt x="20242" y="0"/>
                </a:cubicBezTo>
                <a:lnTo>
                  <a:pt x="3328" y="0"/>
                </a:lnTo>
                <a:lnTo>
                  <a:pt x="2649" y="-7507"/>
                </a:lnTo>
                <a:close/>
                <a:moveTo>
                  <a:pt x="2649" y="-7507"/>
                </a:moveTo>
              </a:path>
            </a:pathLst>
          </a:custGeom>
          <a:solidFill>
            <a:srgbClr val="FFFF66"/>
          </a:solidFill>
          <a:ln w="25400" cap="flat">
            <a:solidFill>
              <a:schemeClr val="tx1"/>
            </a:solidFill>
            <a:prstDash val="solid"/>
            <a:miter lim="800000"/>
            <a:headEnd type="none" w="med" len="med"/>
            <a:tailEnd type="none" w="med" len="med"/>
          </a:ln>
        </p:spPr>
        <p:txBody>
          <a:bodyPr lIns="0" tIns="0" rIns="0" bIns="0" anchor="ctr"/>
          <a:lstStyle/>
          <a:p>
            <a:r>
              <a:rPr lang="en-US">
                <a:solidFill>
                  <a:schemeClr val="tx1"/>
                </a:solidFill>
                <a:latin typeface="Franklin Gothic Book" charset="0"/>
                <a:ea typeface="ＭＳ Ｐゴシック" charset="0"/>
                <a:cs typeface="Franklin Gothic Book" charset="0"/>
                <a:sym typeface="Franklin Gothic Book" charset="0"/>
              </a:rPr>
              <a:t>Reactant Concentration Lower</a:t>
            </a:r>
          </a:p>
          <a:p>
            <a:r>
              <a:rPr lang="en-US">
                <a:solidFill>
                  <a:schemeClr val="tx1"/>
                </a:solidFill>
                <a:latin typeface="Franklin Gothic Book" charset="0"/>
                <a:ea typeface="ＭＳ Ｐゴシック" charset="0"/>
                <a:cs typeface="Franklin Gothic Book" charset="0"/>
                <a:sym typeface="Franklin Gothic Book" charset="0"/>
              </a:rPr>
              <a:t>Rate Lower</a:t>
            </a:r>
          </a:p>
          <a:p>
            <a:r>
              <a:rPr lang="en-US">
                <a:solidFill>
                  <a:schemeClr val="tx1"/>
                </a:solidFill>
                <a:latin typeface="Franklin Gothic Book" charset="0"/>
                <a:ea typeface="ＭＳ Ｐゴシック" charset="0"/>
                <a:cs typeface="Franklin Gothic Book" charset="0"/>
                <a:sym typeface="Franklin Gothic Book" charset="0"/>
              </a:rPr>
              <a:t>Smaller Heat Release</a:t>
            </a:r>
          </a:p>
        </p:txBody>
      </p:sp>
      <p:sp>
        <p:nvSpPr>
          <p:cNvPr id="19467" name="Rectangle 11"/>
          <p:cNvSpPr>
            <a:spLocks/>
          </p:cNvSpPr>
          <p:nvPr/>
        </p:nvSpPr>
        <p:spPr bwMode="auto">
          <a:xfrm>
            <a:off x="10206038" y="6692900"/>
            <a:ext cx="58261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4200">
                <a:solidFill>
                  <a:schemeClr val="tx1"/>
                </a:solidFill>
                <a:latin typeface="Gill Sans" charset="0"/>
                <a:ea typeface="ＭＳ Ｐゴシック" charset="0"/>
                <a:cs typeface="Gill Sans" charset="0"/>
                <a:sym typeface="Gill Sans" charset="0"/>
              </a:rPr>
              <a:t>....</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ln/>
        </p:spPr>
        <p:txBody>
          <a:bodyPr/>
          <a:lstStyle/>
          <a:p>
            <a:r>
              <a:rPr lang="en-US"/>
              <a:t>Activity 11.2</a:t>
            </a:r>
          </a:p>
        </p:txBody>
      </p:sp>
      <p:sp>
        <p:nvSpPr>
          <p:cNvPr id="21506" name="Rectangle 2"/>
          <p:cNvSpPr>
            <a:spLocks noGrp="1" noChangeArrowheads="1"/>
          </p:cNvSpPr>
          <p:nvPr>
            <p:ph type="body" idx="1"/>
          </p:nvPr>
        </p:nvSpPr>
        <p:spPr>
          <a:ln/>
        </p:spPr>
        <p:txBody>
          <a:bodyPr/>
          <a:lstStyle/>
          <a:p>
            <a:r>
              <a:rPr lang="en-US"/>
              <a:t>In this activity you will use one of the stimulus-response simulators provided with Unit 11 to perform a virtual stimulus-response experiment, and then you will analyze the data you generate and decide whether or not the reactor you studied can be modeled as an ideal CSTR or an ideal PFR</a:t>
            </a:r>
          </a:p>
          <a:p>
            <a:r>
              <a:rPr lang="en-US"/>
              <a:t>Points you should consider</a:t>
            </a:r>
          </a:p>
          <a:p>
            <a:pPr marL="762000" lvl="1"/>
            <a:r>
              <a:rPr lang="en-US"/>
              <a:t>How do you pick the conditions for the experiment?</a:t>
            </a:r>
          </a:p>
          <a:p>
            <a:pPr marL="762000" lvl="1"/>
            <a:r>
              <a:rPr lang="en-US"/>
              <a:t>How long after the application of the stimulus should you continue to collect response data?</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
      <a:dk1>
        <a:srgbClr val="000000"/>
      </a:dk1>
      <a:lt1>
        <a:srgbClr val="FFFFFF"/>
      </a:lt1>
      <a:dk2>
        <a:srgbClr val="000000"/>
      </a:dk2>
      <a:lt2>
        <a:srgbClr val="80808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820</Words>
  <Characters>0</Characters>
  <Application>Microsoft Macintosh PowerPoint</Application>
  <PresentationFormat>Custom</PresentationFormat>
  <Lines>0</Lines>
  <Paragraphs>86</Paragraphs>
  <Slides>10</Slides>
  <Notes>0</Notes>
  <HiddenSlides>0</HiddenSlides>
  <MMClips>0</MMClips>
  <ScaleCrop>false</ScaleCrop>
  <HeadingPairs>
    <vt:vector size="4" baseType="variant">
      <vt:variant>
        <vt:lpstr>Theme</vt:lpstr>
      </vt:variant>
      <vt:variant>
        <vt:i4>11</vt:i4>
      </vt:variant>
      <vt:variant>
        <vt:lpstr>Slide Titles</vt:lpstr>
      </vt:variant>
      <vt:variant>
        <vt:i4>10</vt:i4>
      </vt:variant>
    </vt:vector>
  </HeadingPairs>
  <TitlesOfParts>
    <vt:vector size="21" baseType="lpstr">
      <vt:lpstr>Title &amp; Subtitle</vt:lpstr>
      <vt:lpstr>Title &amp; Bullets</vt:lpstr>
      <vt:lpstr>Title - Top</vt:lpstr>
      <vt:lpstr>Photo - Horizontal</vt:lpstr>
      <vt:lpstr>Photo - Vertical</vt:lpstr>
      <vt:lpstr>Bullets</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Laboratory Reactors</vt:lpstr>
      <vt:lpstr>Testing Using the Age Function</vt:lpstr>
      <vt:lpstr>Testing Using the Age Function</vt:lpstr>
      <vt:lpstr>Questions?</vt:lpstr>
      <vt:lpstr>Activity 11.1</vt:lpstr>
      <vt:lpstr>Activity 11.1</vt:lpstr>
      <vt:lpstr>Activity 11.2</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2014-05-21T13:26:11Z</dcterms:modified>
</cp:coreProperties>
</file>