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58" r:id="rId14"/>
    <p:sldId id="266" r:id="rId15"/>
    <p:sldId id="271" r:id="rId16"/>
    <p:sldId id="268" r:id="rId17"/>
    <p:sldId id="269" r:id="rId18"/>
    <p:sldId id="267"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253659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5854156"/>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301959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392690"/>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4238269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4520287"/>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6088152"/>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76092116"/>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967335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1879656"/>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8370861"/>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9291796"/>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811016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8438737"/>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10812445"/>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933637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3672550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32902"/>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33295695"/>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2972358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722016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412492"/>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528525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0642436"/>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170632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1944448"/>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58812599"/>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8072336"/>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42327371"/>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465918"/>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61716"/>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46388689"/>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80155393"/>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1117593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6234217"/>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95410980"/>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274671"/>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960540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77500098"/>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122264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2228399"/>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68904914"/>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682546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4105564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275943"/>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813056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8968296"/>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3711302"/>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83866800"/>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497061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2865702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9837128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133508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39622882"/>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8914877"/>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1305508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9941538"/>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73571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2382398"/>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497545"/>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3573805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4016121"/>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719158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583421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950451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34575558"/>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697516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68396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46006502"/>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751544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421861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5897955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10202574"/>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233841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9102642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814638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712020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596455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5030734"/>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811363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8281887"/>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44060664"/>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371579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6089034"/>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2969379"/>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163457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11306782"/>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616921"/>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9111065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87244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83458266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5937987"/>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948117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6712771"/>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648886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34929"/>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10988335"/>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701964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6094324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9956232"/>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0425136"/>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5043912"/>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7307159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4562912"/>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3919434"/>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123871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832917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8920333"/>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29785387"/>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213782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0244170"/>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182207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44655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67826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3389858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177899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781444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3700101"/>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747152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5086308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71736116"/>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6088701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295832"/>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753066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4351220"/>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15372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18928916"/>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21404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73917787"/>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15100520"/>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652837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823699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409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A First Course on Kinetics and Reaction Engineering</a:t>
            </a:r>
          </a:p>
        </p:txBody>
      </p:sp>
      <p:sp>
        <p:nvSpPr>
          <p:cNvPr id="13314" name="Rectangle 2"/>
          <p:cNvSpPr>
            <a:spLocks noChangeArrowheads="1"/>
          </p:cNvSpPr>
          <p:nvPr>
            <p:ph type="body" idx="1"/>
          </p:nvPr>
        </p:nvSpPr>
        <p:spPr>
          <a:ln/>
        </p:spPr>
        <p:txBody>
          <a:bodyPr/>
          <a:lstStyle/>
          <a:p>
            <a:r>
              <a:rPr lang="en-US"/>
              <a:t>Class 8</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433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r>
              <a:rPr lang="en-US"/>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Rate-Determining Step</a:t>
            </a:r>
          </a:p>
        </p:txBody>
      </p:sp>
      <p:sp>
        <p:nvSpPr>
          <p:cNvPr id="15362" name="Rectangle 2"/>
          <p:cNvSpPr>
            <a:spLocks noChangeArrowheads="1"/>
          </p:cNvSpPr>
          <p:nvPr>
            <p:ph type="body" idx="1"/>
          </p:nvPr>
        </p:nvSpPr>
        <p:spPr>
          <a:ln/>
        </p:spPr>
        <p:txBody>
          <a:bodyPr/>
          <a:lstStyle/>
          <a:p>
            <a:r>
              <a:rPr lang="en-US"/>
              <a:t>If there is a step in a reaction mechanism for which the ΔG associated with that step is essentially equal to ΔG for the macroscopically observed, non-elementary reaction (j)</a:t>
            </a:r>
          </a:p>
          <a:p>
            <a:pPr marL="762000" lvl="1"/>
            <a:r>
              <a:rPr lang="en-US"/>
              <a:t>That step is called the rate-determining step (rds)</a:t>
            </a:r>
          </a:p>
          <a:p>
            <a:pPr marL="762000" lvl="1"/>
            <a:r>
              <a:rPr lang="en-US"/>
              <a:t>The rate of the macroscopically observed, non-elementary reaction is equal to the rate of the rate-determining step</a:t>
            </a:r>
          </a:p>
          <a:p>
            <a:pPr marL="762000" lvl="1">
              <a:spcBef>
                <a:spcPts val="9900"/>
              </a:spcBef>
            </a:pPr>
            <a:r>
              <a:rPr lang="en-US"/>
              <a:t>Each of the other steps, </a:t>
            </a:r>
            <a:r>
              <a:rPr lang="en-US" i="1"/>
              <a:t>s</a:t>
            </a:r>
            <a:r>
              <a:rPr lang="en-US"/>
              <a:t>, in the mechanism may be assumed to be quasi-equilibrated</a:t>
            </a:r>
          </a:p>
          <a:p>
            <a:pPr>
              <a:spcBef>
                <a:spcPts val="7700"/>
              </a:spcBef>
            </a:pPr>
            <a:r>
              <a:rPr lang="en-US"/>
              <a:t>Expressions for the concentrations of the reactive intermediates can be found by writing equilibrium expressions for all steps other than the rate-determining step and solving</a:t>
            </a:r>
          </a:p>
          <a:p>
            <a:r>
              <a:rPr lang="en-US"/>
              <a:t>Substitution of these expressions into the rate expression for the non-elementary reaction will eliminate all concentrations (or partial pressures) of reactive intermediates</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2313" y="3619500"/>
            <a:ext cx="3940175"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900" y="5283200"/>
            <a:ext cx="2162175"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8.1</a:t>
            </a:r>
          </a:p>
        </p:txBody>
      </p:sp>
      <p:sp>
        <p:nvSpPr>
          <p:cNvPr id="17410" name="Rectangle 2"/>
          <p:cNvSpPr>
            <a:spLocks noChangeArrowheads="1"/>
          </p:cNvSpPr>
          <p:nvPr>
            <p:ph type="body" idx="1"/>
          </p:nvPr>
        </p:nvSpPr>
        <p:spPr>
          <a:ln/>
        </p:spPr>
        <p:txBody>
          <a:bodyPr/>
          <a:lstStyle/>
          <a:p>
            <a:r>
              <a:rPr lang="en-US"/>
              <a:t>The pile of playing cards in the front of the room represents the reactants in a non-elementary reaction</a:t>
            </a:r>
          </a:p>
          <a:p>
            <a:r>
              <a:rPr lang="en-US"/>
              <a:t>I need four volunteers who will represent mechanistic reaction steps</a:t>
            </a:r>
          </a:p>
          <a:p>
            <a:pPr marL="762000" lvl="1"/>
            <a:r>
              <a:rPr lang="en-US"/>
              <a:t>To be a reaction step you must take a card from the pile representing your reactant and put it on the pile representing your product</a:t>
            </a:r>
          </a:p>
          <a:p>
            <a:pPr marL="762000" lvl="1"/>
            <a:r>
              <a:rPr lang="en-US"/>
              <a:t>The steps they represent will be as follows</a:t>
            </a:r>
          </a:p>
          <a:p>
            <a:pPr marL="1206500" lvl="2"/>
            <a:r>
              <a:rPr lang="en-US"/>
              <a:t>Reactant to Intermediate 1</a:t>
            </a:r>
          </a:p>
          <a:p>
            <a:pPr marL="1206500" lvl="2"/>
            <a:r>
              <a:rPr lang="en-US"/>
              <a:t>Intermediate 1 back to reactant (there must be at least 3 cards in the pile)</a:t>
            </a:r>
          </a:p>
          <a:p>
            <a:pPr marL="1206500" lvl="2"/>
            <a:r>
              <a:rPr lang="en-US"/>
              <a:t>Intermediate 1 to intermediate 2 (rate-determining; no reverse step)</a:t>
            </a:r>
          </a:p>
          <a:p>
            <a:pPr marL="1206500" lvl="2"/>
            <a:r>
              <a:rPr lang="en-US"/>
              <a:t>Intermediate 2 to product</a:t>
            </a:r>
          </a:p>
          <a:p>
            <a:r>
              <a:rPr lang="en-US"/>
              <a:t>The pile representing the first reactive intermediate will be right next to the pile representing the reactants</a:t>
            </a:r>
          </a:p>
          <a:p>
            <a:r>
              <a:rPr lang="en-US"/>
              <a:t>The pile representing the second reactive intermediate will be in the back corner of the room</a:t>
            </a:r>
          </a:p>
          <a:p>
            <a:r>
              <a:rPr lang="en-US"/>
              <a:t>The pile representing the product will be right next to the pile representing the second intermediate</a:t>
            </a:r>
          </a:p>
          <a:p>
            <a:r>
              <a:rPr lang="en-US"/>
              <a:t>I need volunteers to count the number of times the rate-determining step occurs and to count the number of time product is formed</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8.2</a:t>
            </a:r>
          </a:p>
        </p:txBody>
      </p:sp>
      <p:sp>
        <p:nvSpPr>
          <p:cNvPr id="18434"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dirty="0"/>
              <a:t>Consider the non-elementary reaction given in equation (1). Suppose the mechanism is given by reactions (2) through (4). Generate an expression for the rate of reaction (1) (a) if step (2) is rate-determining, (b) if step (3) is rate-determining and (c) if step (4) is rate determining. Compare the results to a rate expression generated using the </a:t>
            </a:r>
            <a:r>
              <a:rPr lang="en-US" dirty="0" err="1"/>
              <a:t>Bodenstein</a:t>
            </a:r>
            <a:r>
              <a:rPr lang="en-US" dirty="0"/>
              <a:t> steady state approximation.</a:t>
            </a:r>
          </a:p>
          <a:p>
            <a:pPr>
              <a:tabLst>
                <a:tab pos="9732963" algn="r"/>
                <a:tab pos="9732963" algn="r"/>
                <a:tab pos="9732963" algn="r"/>
                <a:tab pos="9732963" algn="r"/>
                <a:tab pos="9732963" algn="r"/>
              </a:tabLst>
            </a:pPr>
            <a:endParaRPr lang="en-US" dirty="0"/>
          </a:p>
          <a:p>
            <a:pPr>
              <a:tabLst>
                <a:tab pos="9732963" algn="r"/>
                <a:tab pos="9732963" algn="r"/>
                <a:tab pos="9732963" algn="r"/>
                <a:tab pos="9732963" algn="r"/>
                <a:tab pos="9732963" algn="r"/>
              </a:tabLst>
            </a:pPr>
            <a:r>
              <a:rPr lang="en-US" dirty="0"/>
              <a:t>Overall (macroscopically observed) reaction</a:t>
            </a:r>
          </a:p>
          <a:p>
            <a:pPr>
              <a:tabLst>
                <a:tab pos="9732963" algn="r"/>
                <a:tab pos="9732963" algn="r"/>
                <a:tab pos="9732963" algn="r"/>
                <a:tab pos="9732963" algn="r"/>
                <a:tab pos="9732963" algn="r"/>
              </a:tabLst>
            </a:pPr>
            <a:r>
              <a:rPr lang="en-US" dirty="0">
                <a:ea typeface="ヒラギノ角ゴ ProN W3" charset="0"/>
                <a:cs typeface="ヒラギノ角ゴ ProN W3" charset="0"/>
              </a:rPr>
              <a:t>2 A + 2 B ⇄ Y + 2 Z</a:t>
            </a:r>
            <a:r>
              <a:rPr lang="en-US" dirty="0"/>
              <a:t>	(1)</a:t>
            </a:r>
          </a:p>
          <a:p>
            <a:pPr>
              <a:tabLst>
                <a:tab pos="9732963" algn="r"/>
                <a:tab pos="9732963" algn="r"/>
                <a:tab pos="9732963" algn="r"/>
                <a:tab pos="9732963" algn="r"/>
                <a:tab pos="9732963" algn="r"/>
              </a:tabLst>
            </a:pPr>
            <a:endParaRPr lang="en-US" dirty="0"/>
          </a:p>
          <a:p>
            <a:pPr>
              <a:tabLst>
                <a:tab pos="9732963" algn="r"/>
                <a:tab pos="9732963" algn="r"/>
                <a:tab pos="9732963" algn="r"/>
                <a:tab pos="9732963" algn="r"/>
                <a:tab pos="9732963" algn="r"/>
              </a:tabLst>
            </a:pPr>
            <a:r>
              <a:rPr lang="en-US" dirty="0"/>
              <a:t>Mechanism</a:t>
            </a:r>
          </a:p>
          <a:p>
            <a:pPr>
              <a:tabLst>
                <a:tab pos="9732963" algn="r"/>
                <a:tab pos="9732963" algn="r"/>
                <a:tab pos="9732963" algn="r"/>
                <a:tab pos="9732963" algn="r"/>
                <a:tab pos="9732963" algn="r"/>
              </a:tabLst>
            </a:pPr>
            <a:r>
              <a:rPr lang="en-US" dirty="0">
                <a:ea typeface="ヒラギノ角ゴ ProN W3" charset="0"/>
                <a:cs typeface="ヒラギノ角ゴ ProN W3" charset="0"/>
              </a:rPr>
              <a:t>2 A ⇄ I</a:t>
            </a:r>
            <a:r>
              <a:rPr lang="en-US" dirty="0"/>
              <a:t>	(2)</a:t>
            </a:r>
          </a:p>
          <a:p>
            <a:pPr>
              <a:tabLst>
                <a:tab pos="9732963" algn="r"/>
                <a:tab pos="9732963" algn="r"/>
                <a:tab pos="9732963" algn="r"/>
                <a:tab pos="9732963" algn="r"/>
                <a:tab pos="9732963" algn="r"/>
              </a:tabLst>
            </a:pPr>
            <a:r>
              <a:rPr lang="en-US" dirty="0">
                <a:ea typeface="ヒラギノ角ゴ ProN W3" charset="0"/>
                <a:cs typeface="ヒラギノ角ゴ ProN W3" charset="0"/>
              </a:rPr>
              <a:t>B + I ⇄ Y + J</a:t>
            </a:r>
            <a:r>
              <a:rPr lang="en-US" dirty="0"/>
              <a:t>	(3)</a:t>
            </a:r>
          </a:p>
          <a:p>
            <a:pPr>
              <a:tabLst>
                <a:tab pos="9732963" algn="r"/>
                <a:tab pos="9732963" algn="r"/>
                <a:tab pos="9732963" algn="r"/>
                <a:tab pos="9732963" algn="r"/>
                <a:tab pos="9732963" algn="r"/>
              </a:tabLst>
            </a:pPr>
            <a:r>
              <a:rPr lang="en-US" dirty="0">
                <a:ea typeface="ヒラギノ角ゴ ProN W3" charset="0"/>
                <a:cs typeface="ヒラギノ角ゴ ProN W3" charset="0"/>
              </a:rPr>
              <a:t>B + J ⇄ 2 Z</a:t>
            </a:r>
            <a:r>
              <a:rPr lang="en-US" dirty="0"/>
              <a:t>	(4)</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457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608</Words>
  <Characters>0</Characters>
  <Application>Microsoft Macintosh PowerPoint</Application>
  <PresentationFormat>Custom</PresentationFormat>
  <Lines>0</Lines>
  <Paragraphs>63</Paragraphs>
  <Slides>7</Slides>
  <Notes>0</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7</vt:i4>
      </vt:variant>
    </vt:vector>
  </HeadingPairs>
  <TitlesOfParts>
    <vt:vector size="25" baseType="lpstr">
      <vt:lpstr>Helvetica</vt:lpstr>
      <vt:lpstr>Heiti SC Light</vt:lpstr>
      <vt:lpstr>Heiti SC Medium</vt:lpstr>
      <vt:lpstr>Lucida Grande</vt:lpstr>
      <vt:lpstr>Gill Sans</vt:lpstr>
      <vt:lpstr>ヒラギノ角ゴ ProN W3</vt:lpstr>
      <vt:lpstr>Title &amp; Subtitle</vt:lpstr>
      <vt:lpstr>Title &amp; Bullets</vt:lpstr>
      <vt:lpstr>Title - Top</vt:lpstr>
      <vt:lpstr>Title &amp; Bullets</vt:lpstr>
      <vt:lpstr>Photo - Vertical</vt:lpstr>
      <vt:lpstr>Bullets</vt:lpstr>
      <vt:lpstr>Blank</vt:lpstr>
      <vt:lpstr>Title &amp; Bullets - Left</vt:lpstr>
      <vt:lpstr>Title &amp; Bullets - 2 Column</vt:lpstr>
      <vt:lpstr>Title &amp; Bullets - Right</vt:lpstr>
      <vt:lpstr>Title, Bullets &amp; Photo</vt:lpstr>
      <vt:lpstr>Photo - Horizontal</vt:lpstr>
      <vt:lpstr>A First Course on Kinetics and Reaction Engineering</vt:lpstr>
      <vt:lpstr>Where We’re Going</vt:lpstr>
      <vt:lpstr>Rate-Determining Step</vt:lpstr>
      <vt:lpstr>Questions?</vt:lpstr>
      <vt:lpstr>Activity 8.1</vt:lpstr>
      <vt:lpstr>Activity 8.2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2014-03-18T18:13:19Z</dcterms:modified>
</cp:coreProperties>
</file>