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Lst>
  <p:sldIdLst>
    <p:sldId id="256" r:id="rId13"/>
    <p:sldId id="258" r:id="rId14"/>
    <p:sldId id="266" r:id="rId15"/>
    <p:sldId id="271" r:id="rId16"/>
    <p:sldId id="268" r:id="rId17"/>
    <p:sldId id="269" r:id="rId18"/>
    <p:sldId id="270" r:id="rId19"/>
    <p:sldId id="272" r:id="rId20"/>
    <p:sldId id="273" r:id="rId21"/>
    <p:sldId id="274" r:id="rId22"/>
    <p:sldId id="275" r:id="rId23"/>
    <p:sldId id="267" r:id="rId24"/>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768" y="-128"/>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8.xml"/><Relationship Id="rId21" Type="http://schemas.openxmlformats.org/officeDocument/2006/relationships/slide" Target="slides/slide9.xml"/><Relationship Id="rId22" Type="http://schemas.openxmlformats.org/officeDocument/2006/relationships/slide" Target="slides/slide10.xml"/><Relationship Id="rId23" Type="http://schemas.openxmlformats.org/officeDocument/2006/relationships/slide" Target="slides/slide11.xml"/><Relationship Id="rId24" Type="http://schemas.openxmlformats.org/officeDocument/2006/relationships/slide" Target="slides/slide12.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 Target="slides/slide1.xml"/><Relationship Id="rId14" Type="http://schemas.openxmlformats.org/officeDocument/2006/relationships/slide" Target="slides/slide2.xml"/><Relationship Id="rId15" Type="http://schemas.openxmlformats.org/officeDocument/2006/relationships/slide" Target="slides/slide3.xml"/><Relationship Id="rId16" Type="http://schemas.openxmlformats.org/officeDocument/2006/relationships/slide" Target="slides/slide4.xml"/><Relationship Id="rId17" Type="http://schemas.openxmlformats.org/officeDocument/2006/relationships/slide" Target="slides/slide5.xml"/><Relationship Id="rId18" Type="http://schemas.openxmlformats.org/officeDocument/2006/relationships/slide" Target="slides/slide6.xml"/><Relationship Id="rId19" Type="http://schemas.openxmlformats.org/officeDocument/2006/relationships/slide" Target="slides/slide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72536591"/>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65854156"/>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30195939"/>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1392690"/>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42382694"/>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24520287"/>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56088152"/>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76092116"/>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9673359"/>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01879656"/>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28370861"/>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29291796"/>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8110166"/>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18438737"/>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10812445"/>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59336371"/>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536725505"/>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32902"/>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33295695"/>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29723587"/>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7220168"/>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89412492"/>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35285253"/>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00642436"/>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1706321"/>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61944448"/>
      </p:ext>
    </p:extLst>
  </p:cSld>
  <p:clrMapOvr>
    <a:masterClrMapping/>
  </p:clrMapOvr>
  <p:transition xmlns:p14="http://schemas.microsoft.com/office/powerpoint/2010/mai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58812599"/>
      </p:ext>
    </p:extLst>
  </p:cSld>
  <p:clrMapOvr>
    <a:masterClrMapping/>
  </p:clrMapOvr>
  <p:transition xmlns:p14="http://schemas.microsoft.com/office/powerpoint/2010/mai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78072336"/>
      </p:ext>
    </p:extLst>
  </p:cSld>
  <p:clrMapOvr>
    <a:masterClrMapping/>
  </p:clrMapOvr>
  <p:transition xmlns:p14="http://schemas.microsoft.com/office/powerpoint/2010/mai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42327371"/>
      </p:ext>
    </p:extLst>
  </p:cSld>
  <p:clrMapOvr>
    <a:masterClrMapping/>
  </p:clrMapOvr>
  <p:transition xmlns:p14="http://schemas.microsoft.com/office/powerpoint/2010/mai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5465918"/>
      </p:ext>
    </p:extLst>
  </p:cSld>
  <p:clrMapOvr>
    <a:masterClrMapping/>
  </p:clrMapOvr>
  <p:transition xmlns:p14="http://schemas.microsoft.com/office/powerpoint/2010/mai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961716"/>
      </p:ext>
    </p:extLst>
  </p:cSld>
  <p:clrMapOvr>
    <a:masterClrMapping/>
  </p:clrMapOvr>
  <p:transition xmlns:p14="http://schemas.microsoft.com/office/powerpoint/2010/mai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46388689"/>
      </p:ext>
    </p:extLst>
  </p:cSld>
  <p:clrMapOvr>
    <a:masterClrMapping/>
  </p:clrMapOvr>
  <p:transition xmlns:p14="http://schemas.microsoft.com/office/powerpoint/2010/mai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80155393"/>
      </p:ext>
    </p:extLst>
  </p:cSld>
  <p:clrMapOvr>
    <a:masterClrMapping/>
  </p:clrMapOvr>
  <p:transition xmlns:p14="http://schemas.microsoft.com/office/powerpoint/2010/mai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11175937"/>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86234217"/>
      </p:ext>
    </p:extLst>
  </p:cSld>
  <p:clrMapOvr>
    <a:masterClrMapping/>
  </p:clrMapOvr>
  <p:transition xmlns:p14="http://schemas.microsoft.com/office/powerpoint/2010/mai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95410980"/>
      </p:ext>
    </p:extLst>
  </p:cSld>
  <p:clrMapOvr>
    <a:masterClrMapping/>
  </p:clrMapOvr>
  <p:transition xmlns:p14="http://schemas.microsoft.com/office/powerpoint/2010/mai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5274671"/>
      </p:ext>
    </p:extLst>
  </p:cSld>
  <p:clrMapOvr>
    <a:masterClrMapping/>
  </p:clrMapOvr>
  <p:transition xmlns:p14="http://schemas.microsoft.com/office/powerpoint/2010/mai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89605400"/>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77500098"/>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61222641"/>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12228399"/>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68904914"/>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6825464"/>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41055643"/>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57275943"/>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08130566"/>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08968296"/>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33711302"/>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83866800"/>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4970612"/>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28657028"/>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98371287"/>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21335084"/>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39622882"/>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8914877"/>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13055081"/>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39941538"/>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77357195"/>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82382398"/>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79497545"/>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35738054"/>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4016121"/>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27191584"/>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55834218"/>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59504511"/>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34575558"/>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76975165"/>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0683964"/>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46006502"/>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07515445"/>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44218610"/>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58979553"/>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110202574"/>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52338418"/>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91026420"/>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98146382"/>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07120202"/>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75964552"/>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5030734"/>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08113638"/>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58281887"/>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44060664"/>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63715799"/>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56089034"/>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02969379"/>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81634571"/>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11306782"/>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8616921"/>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91110650"/>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0872447"/>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834582662"/>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5937987"/>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9481179"/>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96712771"/>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6488866"/>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034929"/>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10988335"/>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27019648"/>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60943247"/>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9956232"/>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70425136"/>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5043912"/>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473071595"/>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4562912"/>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73919434"/>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61238717"/>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08329178"/>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8920333"/>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29785387"/>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42137824"/>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90244170"/>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1822079"/>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94465513"/>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2678269"/>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33898580"/>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1778993"/>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57814444"/>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3700101"/>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7471524"/>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50863084"/>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771736116"/>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60887013"/>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295832"/>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17530664"/>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4351220"/>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153728"/>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18928916"/>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9214040"/>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73917787"/>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15100520"/>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26528370"/>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38236997"/>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12.xml.rels><?xml version="1.0" encoding="UTF-8" standalone="yes"?>
<Relationships xmlns="http://schemas.openxmlformats.org/package/2006/relationships"><Relationship Id="rId11" Type="http://schemas.openxmlformats.org/officeDocument/2006/relationships/slideLayout" Target="../slideLayouts/slideLayout132.xml"/><Relationship Id="rId12" Type="http://schemas.openxmlformats.org/officeDocument/2006/relationships/theme" Target="../theme/theme12.xml"/><Relationship Id="rId1" Type="http://schemas.openxmlformats.org/officeDocument/2006/relationships/slideLayout" Target="../slideLayouts/slideLayout122.xml"/><Relationship Id="rId2" Type="http://schemas.openxmlformats.org/officeDocument/2006/relationships/slideLayout" Target="../slideLayouts/slideLayout123.xml"/><Relationship Id="rId3" Type="http://schemas.openxmlformats.org/officeDocument/2006/relationships/slideLayout" Target="../slideLayouts/slideLayout124.xml"/><Relationship Id="rId4" Type="http://schemas.openxmlformats.org/officeDocument/2006/relationships/slideLayout" Target="../slideLayouts/slideLayout125.xml"/><Relationship Id="rId5" Type="http://schemas.openxmlformats.org/officeDocument/2006/relationships/slideLayout" Target="../slideLayouts/slideLayout126.xml"/><Relationship Id="rId6" Type="http://schemas.openxmlformats.org/officeDocument/2006/relationships/slideLayout" Target="../slideLayouts/slideLayout127.xml"/><Relationship Id="rId7" Type="http://schemas.openxmlformats.org/officeDocument/2006/relationships/slideLayout" Target="../slideLayouts/slideLayout128.xml"/><Relationship Id="rId8" Type="http://schemas.openxmlformats.org/officeDocument/2006/relationships/slideLayout" Target="../slideLayouts/slideLayout129.xml"/><Relationship Id="rId9" Type="http://schemas.openxmlformats.org/officeDocument/2006/relationships/slideLayout" Target="../slideLayouts/slideLayout130.xml"/><Relationship Id="rId10" Type="http://schemas.openxmlformats.org/officeDocument/2006/relationships/slideLayout" Target="../slideLayouts/slideLayout131.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9"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409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2.emf"/><Relationship Id="rId4" Type="http://schemas.openxmlformats.org/officeDocument/2006/relationships/image" Target="../media/image13.emf"/><Relationship Id="rId5" Type="http://schemas.openxmlformats.org/officeDocument/2006/relationships/image" Target="../media/image14.emf"/><Relationship Id="rId6" Type="http://schemas.openxmlformats.org/officeDocument/2006/relationships/image" Target="../media/image15.emf"/><Relationship Id="rId7" Type="http://schemas.openxmlformats.org/officeDocument/2006/relationships/image" Target="../media/image16.emf"/><Relationship Id="rId1" Type="http://schemas.openxmlformats.org/officeDocument/2006/relationships/slideLayout" Target="../slideLayouts/slideLayout24.xml"/><Relationship Id="rId2" Type="http://schemas.openxmlformats.org/officeDocument/2006/relationships/image" Target="../media/image11.emf"/></Relationships>
</file>

<file path=ppt/slides/_rels/slide11.xml.rels><?xml version="1.0" encoding="UTF-8" standalone="yes"?>
<Relationships xmlns="http://schemas.openxmlformats.org/package/2006/relationships"><Relationship Id="rId3" Type="http://schemas.openxmlformats.org/officeDocument/2006/relationships/image" Target="../media/image18.emf"/><Relationship Id="rId4" Type="http://schemas.openxmlformats.org/officeDocument/2006/relationships/image" Target="../media/image19.emf"/><Relationship Id="rId5" Type="http://schemas.openxmlformats.org/officeDocument/2006/relationships/image" Target="../media/image20.emf"/><Relationship Id="rId6" Type="http://schemas.openxmlformats.org/officeDocument/2006/relationships/image" Target="../media/image21.emf"/><Relationship Id="rId1" Type="http://schemas.openxmlformats.org/officeDocument/2006/relationships/slideLayout" Target="../slideLayouts/slideLayout13.xml"/><Relationship Id="rId2" Type="http://schemas.openxmlformats.org/officeDocument/2006/relationships/image" Target="../media/image17.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 Id="rId3"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3.emf"/><Relationship Id="rId3"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4" Type="http://schemas.openxmlformats.org/officeDocument/2006/relationships/image" Target="../media/image7.emf"/><Relationship Id="rId1" Type="http://schemas.openxmlformats.org/officeDocument/2006/relationships/slideLayout" Target="../slideLayouts/slideLayout13.xml"/><Relationship Id="rId2" Type="http://schemas.openxmlformats.org/officeDocument/2006/relationships/image" Target="../media/image5.emf"/></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4" Type="http://schemas.openxmlformats.org/officeDocument/2006/relationships/image" Target="../media/image10.emf"/><Relationship Id="rId1" Type="http://schemas.openxmlformats.org/officeDocument/2006/relationships/slideLayout" Target="../slideLayouts/slideLayout13.xml"/><Relationship Id="rId2"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a:t>A First Course on Kinetics and Reaction Engineering</a:t>
            </a:r>
          </a:p>
        </p:txBody>
      </p:sp>
      <p:sp>
        <p:nvSpPr>
          <p:cNvPr id="13314" name="Rectangle 2"/>
          <p:cNvSpPr>
            <a:spLocks noChangeArrowheads="1"/>
          </p:cNvSpPr>
          <p:nvPr>
            <p:ph type="body" idx="1"/>
          </p:nvPr>
        </p:nvSpPr>
        <p:spPr>
          <a:ln/>
        </p:spPr>
        <p:txBody>
          <a:bodyPr/>
          <a:lstStyle/>
          <a:p>
            <a:r>
              <a:rPr lang="en-US"/>
              <a:t>Class 8</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ph type="title"/>
          </p:nvPr>
        </p:nvSpPr>
        <p:spPr>
          <a:ln/>
        </p:spPr>
        <p:txBody>
          <a:bodyPr/>
          <a:lstStyle/>
          <a:p>
            <a:r>
              <a:rPr lang="en-US"/>
              <a:t>Bodenstein Steady State Approximation</a:t>
            </a:r>
          </a:p>
        </p:txBody>
      </p:sp>
      <p:pic>
        <p:nvPicPr>
          <p:cNvPr id="2253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30700" y="1397000"/>
            <a:ext cx="4325938"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7645400"/>
            <a:ext cx="5689600"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6300" y="2374900"/>
            <a:ext cx="6153150"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75000" y="3148013"/>
            <a:ext cx="6643688"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4"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44800" y="4483100"/>
            <a:ext cx="7312025"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5"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5816600"/>
            <a:ext cx="6900863"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22530"/>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22531"/>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22532"/>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nodeType="afterEffect">
                                  <p:stCondLst>
                                    <p:cond delay="0"/>
                                  </p:stCondLst>
                                  <p:childTnLst>
                                    <p:set>
                                      <p:cBhvr>
                                        <p:cTn id="15" dur="1" fill="hold">
                                          <p:stCondLst>
                                            <p:cond delay="499"/>
                                          </p:stCondLst>
                                        </p:cTn>
                                        <p:tgtEl>
                                          <p:spTgt spid="22533"/>
                                        </p:tgtEl>
                                        <p:attrNameLst>
                                          <p:attrName>style.visibility</p:attrName>
                                        </p:attrNameLst>
                                      </p:cBhvr>
                                      <p:to>
                                        <p:strVal val="visible"/>
                                      </p:to>
                                    </p:set>
                                  </p:childTnLst>
                                </p:cTn>
                              </p:par>
                            </p:childTnLst>
                          </p:cTn>
                        </p:par>
                        <p:par>
                          <p:cTn id="16" fill="hold" nodeType="afterGroup">
                            <p:stCondLst>
                              <p:cond delay="2000"/>
                            </p:stCondLst>
                            <p:childTnLst>
                              <p:par>
                                <p:cTn id="17" presetID="1" presetClass="entr" presetSubtype="0" fill="hold" nodeType="afterEffect">
                                  <p:stCondLst>
                                    <p:cond delay="0"/>
                                  </p:stCondLst>
                                  <p:childTnLst>
                                    <p:set>
                                      <p:cBhvr>
                                        <p:cTn id="18" dur="1" fill="hold">
                                          <p:stCondLst>
                                            <p:cond delay="499"/>
                                          </p:stCondLst>
                                        </p:cTn>
                                        <p:tgtEl>
                                          <p:spTgt spid="22534"/>
                                        </p:tgtEl>
                                        <p:attrNameLst>
                                          <p:attrName>style.visibility</p:attrName>
                                        </p:attrNameLst>
                                      </p:cBhvr>
                                      <p:to>
                                        <p:strVal val="visible"/>
                                      </p:to>
                                    </p:set>
                                  </p:childTnLst>
                                </p:cTn>
                              </p:par>
                            </p:childTnLst>
                          </p:cTn>
                        </p:par>
                        <p:par>
                          <p:cTn id="19" fill="hold" nodeType="afterGroup">
                            <p:stCondLst>
                              <p:cond delay="2500"/>
                            </p:stCondLst>
                            <p:childTnLst>
                              <p:par>
                                <p:cTn id="20" presetID="1" presetClass="entr" presetSubtype="0" fill="hold" nodeType="afterEffect">
                                  <p:stCondLst>
                                    <p:cond delay="0"/>
                                  </p:stCondLst>
                                  <p:childTnLst>
                                    <p:set>
                                      <p:cBhvr>
                                        <p:cTn id="21" dur="1" fill="hold">
                                          <p:stCondLst>
                                            <p:cond delay="499"/>
                                          </p:stCondLst>
                                        </p:cTn>
                                        <p:tgtEl>
                                          <p:spTgt spid="225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ph type="body" idx="1"/>
          </p:nvPr>
        </p:nvSpPr>
        <p:spPr>
          <a:ln/>
        </p:spPr>
        <p:txBody>
          <a:bodyPr/>
          <a:lstStyle/>
          <a:p>
            <a:r>
              <a:rPr lang="en-US"/>
              <a:t>Rate-determining step rate expressions</a:t>
            </a:r>
          </a:p>
          <a:p>
            <a:pPr>
              <a:spcBef>
                <a:spcPts val="7600"/>
              </a:spcBef>
            </a:pPr>
            <a:r>
              <a:rPr lang="en-US"/>
              <a:t>Bodenstein steady state approximation rate expression</a:t>
            </a:r>
          </a:p>
          <a:p>
            <a:pPr>
              <a:spcBef>
                <a:spcPts val="9700"/>
              </a:spcBef>
            </a:pPr>
            <a:r>
              <a:rPr lang="en-US"/>
              <a:t>Bodenstein expression neglecting reverse rate</a:t>
            </a:r>
          </a:p>
          <a:p>
            <a:pPr>
              <a:spcBef>
                <a:spcPts val="9700"/>
              </a:spcBef>
            </a:pPr>
            <a:r>
              <a:rPr lang="en-US"/>
              <a:t>Notice the three rate-determining step rate expressions are limiting cases of the Bodenstein expression neglecting the reverse reaction with one of the three terms in the denominator predominating</a:t>
            </a:r>
          </a:p>
          <a:p>
            <a:pPr marL="762000" lvl="1"/>
            <a:r>
              <a:rPr lang="en-US"/>
              <a:t>Therefore, if there is a rate-determining step, the Bodenstein steady state approximation will also yield a valid rate expression</a:t>
            </a:r>
          </a:p>
          <a:p>
            <a:pPr marL="762000" lvl="1"/>
            <a:r>
              <a:rPr lang="en-US"/>
              <a:t>Put differently, the Bodenstein steady state approximation is consistent with, but more rigorous than, assuming a rate-determining step</a:t>
            </a:r>
          </a:p>
        </p:txBody>
      </p:sp>
      <p:sp>
        <p:nvSpPr>
          <p:cNvPr id="23554" name="Rectangle 2"/>
          <p:cNvSpPr>
            <a:spLocks noChangeArrowheads="1"/>
          </p:cNvSpPr>
          <p:nvPr>
            <p:ph type="title"/>
          </p:nvPr>
        </p:nvSpPr>
        <p:spPr>
          <a:ln/>
        </p:spPr>
        <p:txBody>
          <a:bodyPr/>
          <a:lstStyle/>
          <a:p>
            <a:r>
              <a:rPr lang="en-US"/>
              <a:t>Comparison</a:t>
            </a:r>
          </a:p>
        </p:txBody>
      </p:sp>
      <p:pic>
        <p:nvPicPr>
          <p:cNvPr id="2355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0" y="2108200"/>
            <a:ext cx="1338263"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1500" y="2108200"/>
            <a:ext cx="2754313"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02600" y="1879600"/>
            <a:ext cx="3475038" cy="110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8"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3340100"/>
            <a:ext cx="5689600"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9"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4927600"/>
            <a:ext cx="5175250"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23555"/>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23556"/>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23557"/>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nodeType="afterEffect">
                                  <p:stCondLst>
                                    <p:cond delay="0"/>
                                  </p:stCondLst>
                                  <p:childTnLst>
                                    <p:set>
                                      <p:cBhvr>
                                        <p:cTn id="15" dur="1" fill="hold">
                                          <p:stCondLst>
                                            <p:cond delay="499"/>
                                          </p:stCondLst>
                                        </p:cTn>
                                        <p:tgtEl>
                                          <p:spTgt spid="23558"/>
                                        </p:tgtEl>
                                        <p:attrNameLst>
                                          <p:attrName>style.visibility</p:attrName>
                                        </p:attrNameLst>
                                      </p:cBhvr>
                                      <p:to>
                                        <p:strVal val="visible"/>
                                      </p:to>
                                    </p:set>
                                  </p:childTnLst>
                                </p:cTn>
                              </p:par>
                            </p:childTnLst>
                          </p:cTn>
                        </p:par>
                        <p:par>
                          <p:cTn id="16" fill="hold" nodeType="afterGroup">
                            <p:stCondLst>
                              <p:cond delay="2000"/>
                            </p:stCondLst>
                            <p:childTnLst>
                              <p:par>
                                <p:cTn id="17" presetID="1" presetClass="entr" presetSubtype="0" fill="hold" nodeType="afterEffect">
                                  <p:stCondLst>
                                    <p:cond delay="0"/>
                                  </p:stCondLst>
                                  <p:childTnLst>
                                    <p:set>
                                      <p:cBhvr>
                                        <p:cTn id="18" dur="1" fill="hold">
                                          <p:stCondLst>
                                            <p:cond delay="499"/>
                                          </p:stCondLst>
                                        </p:cTn>
                                        <p:tgtEl>
                                          <p:spTgt spid="235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ph type="title"/>
          </p:nvPr>
        </p:nvSpPr>
        <p:spPr>
          <a:ln/>
        </p:spPr>
        <p:txBody>
          <a:bodyPr/>
          <a:lstStyle/>
          <a:p>
            <a:r>
              <a:rPr lang="en-US"/>
              <a:t>Where </a:t>
            </a:r>
            <a:r>
              <a:rPr lang="en-US" smtClean="0"/>
              <a:t>We</a:t>
            </a:r>
            <a:r>
              <a:rPr lang="en-US" smtClean="0">
                <a:latin typeface="Arial"/>
              </a:rPr>
              <a:t>’</a:t>
            </a:r>
            <a:r>
              <a:rPr lang="en-US" smtClean="0"/>
              <a:t>re </a:t>
            </a:r>
            <a:r>
              <a:rPr lang="en-US"/>
              <a:t>Going</a:t>
            </a:r>
          </a:p>
        </p:txBody>
      </p:sp>
      <p:sp>
        <p:nvSpPr>
          <p:cNvPr id="24578"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t>A. Rate Expressions</a:t>
            </a:r>
          </a:p>
          <a:p>
            <a:pPr marL="1206500" lvl="2">
              <a:buClr>
                <a:srgbClr val="B3B3B3"/>
              </a:buClr>
            </a:pPr>
            <a:r>
              <a:rPr lang="en-US">
                <a:solidFill>
                  <a:srgbClr val="B3B3B3"/>
                </a:solidFill>
              </a:rPr>
              <a:t>4. Reaction Rates and Temperature Effects</a:t>
            </a:r>
          </a:p>
          <a:p>
            <a:pPr marL="1206500" lvl="2">
              <a:buClr>
                <a:srgbClr val="B3B3B3"/>
              </a:buClr>
            </a:pPr>
            <a:r>
              <a:rPr lang="en-US">
                <a:solidFill>
                  <a:srgbClr val="B3B3B3"/>
                </a:solidFill>
              </a:rPr>
              <a:t>5. Empirical and Theoretical Rate Expressions</a:t>
            </a:r>
          </a:p>
          <a:p>
            <a:pPr marL="1206500" lvl="2">
              <a:buClr>
                <a:srgbClr val="B3B3B3"/>
              </a:buClr>
            </a:pPr>
            <a:r>
              <a:rPr lang="en-US">
                <a:solidFill>
                  <a:srgbClr val="B3B3B3"/>
                </a:solidFill>
              </a:rPr>
              <a:t>6. Reaction Mechanisms</a:t>
            </a:r>
          </a:p>
          <a:p>
            <a:pPr marL="1206500" lvl="2">
              <a:buClr>
                <a:srgbClr val="B3B3B3"/>
              </a:buClr>
            </a:pPr>
            <a:r>
              <a:rPr lang="en-US">
                <a:solidFill>
                  <a:srgbClr val="B3B3B3"/>
                </a:solidFill>
              </a:rPr>
              <a:t>7. The Steady State Approximation</a:t>
            </a:r>
          </a:p>
          <a:p>
            <a:pPr marL="1206500" lvl="2">
              <a:buClr>
                <a:srgbClr val="B3B3B3"/>
              </a:buClr>
            </a:pPr>
            <a:r>
              <a:rPr lang="en-US">
                <a:solidFill>
                  <a:srgbClr val="B3B3B3"/>
                </a:solidFill>
              </a:rPr>
              <a:t>8. Rate Determining Step</a:t>
            </a:r>
          </a:p>
          <a:p>
            <a:pPr marL="1206500" lvl="2"/>
            <a:r>
              <a:rPr lang="en-US"/>
              <a:t>9. Homogeneous and Enzymatic Catalysis</a:t>
            </a:r>
          </a:p>
          <a:p>
            <a:pPr marL="1206500" lvl="2"/>
            <a:r>
              <a:rPr lang="en-US"/>
              <a:t>10. Heterogeneous Catalysis</a:t>
            </a:r>
          </a:p>
          <a:p>
            <a:pPr marL="762000" lvl="1"/>
            <a:r>
              <a:rPr lang="en-US"/>
              <a:t>B.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4338"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t>A. Rate Expressions</a:t>
            </a:r>
          </a:p>
          <a:p>
            <a:pPr marL="1206500" lvl="2">
              <a:buClr>
                <a:srgbClr val="B3B3B3"/>
              </a:buClr>
            </a:pPr>
            <a:r>
              <a:rPr lang="en-US">
                <a:solidFill>
                  <a:srgbClr val="B3B3B3"/>
                </a:solidFill>
              </a:rPr>
              <a:t>4. Reaction Rates and Temperature Effects</a:t>
            </a:r>
          </a:p>
          <a:p>
            <a:pPr marL="1206500" lvl="2">
              <a:buClr>
                <a:srgbClr val="B3B3B3"/>
              </a:buClr>
            </a:pPr>
            <a:r>
              <a:rPr lang="en-US">
                <a:solidFill>
                  <a:srgbClr val="B3B3B3"/>
                </a:solidFill>
              </a:rPr>
              <a:t>5. Empirical and Theoretical Rate Expressions</a:t>
            </a:r>
          </a:p>
          <a:p>
            <a:pPr marL="1206500" lvl="2">
              <a:buClr>
                <a:srgbClr val="B3B3B3"/>
              </a:buClr>
            </a:pPr>
            <a:r>
              <a:rPr lang="en-US">
                <a:solidFill>
                  <a:srgbClr val="B3B3B3"/>
                </a:solidFill>
              </a:rPr>
              <a:t>6. Reaction Mechanisms</a:t>
            </a:r>
          </a:p>
          <a:p>
            <a:pPr marL="1206500" lvl="2">
              <a:buClr>
                <a:srgbClr val="B3B3B3"/>
              </a:buClr>
            </a:pPr>
            <a:r>
              <a:rPr lang="en-US">
                <a:solidFill>
                  <a:srgbClr val="B3B3B3"/>
                </a:solidFill>
              </a:rPr>
              <a:t>7. The Steady State Approximation</a:t>
            </a:r>
          </a:p>
          <a:p>
            <a:pPr marL="1206500" lvl="2"/>
            <a:r>
              <a:rPr lang="en-US"/>
              <a:t>8. Rate Determining Step</a:t>
            </a:r>
          </a:p>
          <a:p>
            <a:pPr marL="1206500" lvl="2"/>
            <a:r>
              <a:rPr lang="en-US"/>
              <a:t>9. Homogeneous and Enzymatic Catalysis</a:t>
            </a:r>
          </a:p>
          <a:p>
            <a:pPr marL="1206500" lvl="2"/>
            <a:r>
              <a:rPr lang="en-US"/>
              <a:t>10. Heterogeneous Catalysis</a:t>
            </a:r>
          </a:p>
          <a:p>
            <a:pPr marL="762000" lvl="1"/>
            <a:r>
              <a:rPr lang="en-US"/>
              <a:t>B.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Rate-Determining Step</a:t>
            </a:r>
          </a:p>
        </p:txBody>
      </p:sp>
      <p:sp>
        <p:nvSpPr>
          <p:cNvPr id="15362" name="Rectangle 2"/>
          <p:cNvSpPr>
            <a:spLocks noChangeArrowheads="1"/>
          </p:cNvSpPr>
          <p:nvPr>
            <p:ph type="body" idx="1"/>
          </p:nvPr>
        </p:nvSpPr>
        <p:spPr>
          <a:ln/>
        </p:spPr>
        <p:txBody>
          <a:bodyPr/>
          <a:lstStyle/>
          <a:p>
            <a:r>
              <a:rPr lang="en-US"/>
              <a:t>If there is a step in a reaction mechanism for which the ΔG associated with that step is essentially equal to ΔG for the macroscopically observed, non-elementary reaction (j)</a:t>
            </a:r>
          </a:p>
          <a:p>
            <a:pPr marL="762000" lvl="1"/>
            <a:r>
              <a:rPr lang="en-US"/>
              <a:t>That step is called the rate-determining step (rds)</a:t>
            </a:r>
          </a:p>
          <a:p>
            <a:pPr marL="762000" lvl="1"/>
            <a:r>
              <a:rPr lang="en-US"/>
              <a:t>The rate of the macroscopically observed, non-elementary reaction is equal to the rate of the rate-determining step</a:t>
            </a:r>
          </a:p>
          <a:p>
            <a:pPr marL="762000" lvl="1">
              <a:spcBef>
                <a:spcPts val="9900"/>
              </a:spcBef>
            </a:pPr>
            <a:r>
              <a:rPr lang="en-US"/>
              <a:t>Each of the other steps, </a:t>
            </a:r>
            <a:r>
              <a:rPr lang="en-US" i="1"/>
              <a:t>s</a:t>
            </a:r>
            <a:r>
              <a:rPr lang="en-US"/>
              <a:t>, in the mechanism may be assumed to be quasi-equilibrated</a:t>
            </a:r>
          </a:p>
          <a:p>
            <a:pPr>
              <a:spcBef>
                <a:spcPts val="7700"/>
              </a:spcBef>
            </a:pPr>
            <a:r>
              <a:rPr lang="en-US"/>
              <a:t>Expressions for the concentrations of the reactive intermediates can be found by writing equilibrium expressions for all steps other than the rate-determining step and solving</a:t>
            </a:r>
          </a:p>
          <a:p>
            <a:r>
              <a:rPr lang="en-US"/>
              <a:t>Substitution of these expressions into the rate expression for the non-elementary reaction will eliminate all concentrations (or partial pressures) of reactive intermediates</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32313" y="3619500"/>
            <a:ext cx="3940175" cy="136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2900" y="5283200"/>
            <a:ext cx="2162175"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5363"/>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53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ln/>
        </p:spPr>
        <p:txBody>
          <a:bodyPr/>
          <a:lstStyle/>
          <a:p>
            <a:r>
              <a:rPr lang="en-US"/>
              <a:t>Activity 8.1</a:t>
            </a:r>
          </a:p>
        </p:txBody>
      </p:sp>
      <p:sp>
        <p:nvSpPr>
          <p:cNvPr id="17410" name="Rectangle 2"/>
          <p:cNvSpPr>
            <a:spLocks noChangeArrowheads="1"/>
          </p:cNvSpPr>
          <p:nvPr>
            <p:ph type="body" idx="1"/>
          </p:nvPr>
        </p:nvSpPr>
        <p:spPr>
          <a:ln/>
        </p:spPr>
        <p:txBody>
          <a:bodyPr/>
          <a:lstStyle/>
          <a:p>
            <a:r>
              <a:rPr lang="en-US"/>
              <a:t>The pile of playing cards in the front of the room represents the reactants in a non-elementary reaction</a:t>
            </a:r>
          </a:p>
          <a:p>
            <a:r>
              <a:rPr lang="en-US"/>
              <a:t>I need four volunteers who will represent mechanistic reaction steps</a:t>
            </a:r>
          </a:p>
          <a:p>
            <a:pPr marL="762000" lvl="1"/>
            <a:r>
              <a:rPr lang="en-US"/>
              <a:t>To be a reaction step you must take a card from the pile representing your reactant and put it on the pile representing your product</a:t>
            </a:r>
          </a:p>
          <a:p>
            <a:pPr marL="762000" lvl="1"/>
            <a:r>
              <a:rPr lang="en-US"/>
              <a:t>The steps they represent will be as follows</a:t>
            </a:r>
          </a:p>
          <a:p>
            <a:pPr marL="1206500" lvl="2"/>
            <a:r>
              <a:rPr lang="en-US"/>
              <a:t>Reactant to Intermediate 1</a:t>
            </a:r>
          </a:p>
          <a:p>
            <a:pPr marL="1206500" lvl="2"/>
            <a:r>
              <a:rPr lang="en-US"/>
              <a:t>Intermediate 1 back to reactant (there must be at least 3 cards in the pile)</a:t>
            </a:r>
          </a:p>
          <a:p>
            <a:pPr marL="1206500" lvl="2"/>
            <a:r>
              <a:rPr lang="en-US"/>
              <a:t>Intermediate 1 to intermediate 2 (rate-determining; no reverse step)</a:t>
            </a:r>
          </a:p>
          <a:p>
            <a:pPr marL="1206500" lvl="2"/>
            <a:r>
              <a:rPr lang="en-US"/>
              <a:t>Intermediate 2 to product</a:t>
            </a:r>
          </a:p>
          <a:p>
            <a:r>
              <a:rPr lang="en-US"/>
              <a:t>The pile representing the first reactive intermediate will be right next to the pile representing the reactants</a:t>
            </a:r>
          </a:p>
          <a:p>
            <a:r>
              <a:rPr lang="en-US"/>
              <a:t>The pile representing the second reactive intermediate will be in the back corner of the room</a:t>
            </a:r>
          </a:p>
          <a:p>
            <a:r>
              <a:rPr lang="en-US"/>
              <a:t>The pile representing the product will be right next to the pile representing the second intermediate</a:t>
            </a:r>
          </a:p>
          <a:p>
            <a:r>
              <a:rPr lang="en-US"/>
              <a:t>I need volunteers to count the number of times the rate-determining step occurs and to count the number of time product is formed</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a:t>Activity 8.2</a:t>
            </a:r>
          </a:p>
        </p:txBody>
      </p:sp>
      <p:sp>
        <p:nvSpPr>
          <p:cNvPr id="18434" name="Rectangle 2"/>
          <p:cNvSpPr>
            <a:spLocks noChangeArrowheads="1"/>
          </p:cNvSpPr>
          <p:nvPr>
            <p:ph type="body" idx="1"/>
          </p:nvPr>
        </p:nvSpPr>
        <p:spPr>
          <a:ln/>
        </p:spPr>
        <p:txBody>
          <a:bodyPr/>
          <a:lstStyle/>
          <a:p>
            <a:pPr>
              <a:tabLst>
                <a:tab pos="9732963" algn="r"/>
                <a:tab pos="9732963" algn="r"/>
                <a:tab pos="9732963" algn="r"/>
                <a:tab pos="9732963" algn="r"/>
                <a:tab pos="9732963" algn="r"/>
              </a:tabLst>
            </a:pPr>
            <a:r>
              <a:rPr lang="en-US" dirty="0"/>
              <a:t>Consider the non-elementary reaction given in equation (1). Suppose the mechanism is given by reactions (2) through (4). Generate an expression for the rate of reaction (1) (a) if step (2) is rate-determining, (b) if step (3) is rate-determining and (c) if step (4) is rate determining. Compare the results to a rate expression generated using the </a:t>
            </a:r>
            <a:r>
              <a:rPr lang="en-US" dirty="0" err="1"/>
              <a:t>Bodenstein</a:t>
            </a:r>
            <a:r>
              <a:rPr lang="en-US" dirty="0"/>
              <a:t> steady state approximation.</a:t>
            </a:r>
          </a:p>
          <a:p>
            <a:pPr>
              <a:tabLst>
                <a:tab pos="9732963" algn="r"/>
                <a:tab pos="9732963" algn="r"/>
                <a:tab pos="9732963" algn="r"/>
                <a:tab pos="9732963" algn="r"/>
                <a:tab pos="9732963" algn="r"/>
              </a:tabLst>
            </a:pPr>
            <a:endParaRPr lang="en-US" dirty="0"/>
          </a:p>
          <a:p>
            <a:pPr>
              <a:tabLst>
                <a:tab pos="9732963" algn="r"/>
                <a:tab pos="9732963" algn="r"/>
                <a:tab pos="9732963" algn="r"/>
                <a:tab pos="9732963" algn="r"/>
                <a:tab pos="9732963" algn="r"/>
              </a:tabLst>
            </a:pPr>
            <a:r>
              <a:rPr lang="en-US" dirty="0"/>
              <a:t>Overall (macroscopically observed) reaction</a:t>
            </a:r>
          </a:p>
          <a:p>
            <a:pPr>
              <a:tabLst>
                <a:tab pos="9732963" algn="r"/>
                <a:tab pos="9732963" algn="r"/>
                <a:tab pos="9732963" algn="r"/>
                <a:tab pos="9732963" algn="r"/>
                <a:tab pos="9732963" algn="r"/>
              </a:tabLst>
            </a:pPr>
            <a:r>
              <a:rPr lang="en-US" dirty="0">
                <a:ea typeface="ヒラギノ角ゴ ProN W3" charset="0"/>
                <a:cs typeface="ヒラギノ角ゴ ProN W3" charset="0"/>
              </a:rPr>
              <a:t>2 A + 2 B ⇄ Y + 2 Z</a:t>
            </a:r>
            <a:r>
              <a:rPr lang="en-US" dirty="0"/>
              <a:t>	(1)</a:t>
            </a:r>
          </a:p>
          <a:p>
            <a:pPr>
              <a:tabLst>
                <a:tab pos="9732963" algn="r"/>
                <a:tab pos="9732963" algn="r"/>
                <a:tab pos="9732963" algn="r"/>
                <a:tab pos="9732963" algn="r"/>
                <a:tab pos="9732963" algn="r"/>
              </a:tabLst>
            </a:pPr>
            <a:endParaRPr lang="en-US" dirty="0"/>
          </a:p>
          <a:p>
            <a:pPr>
              <a:tabLst>
                <a:tab pos="9732963" algn="r"/>
                <a:tab pos="9732963" algn="r"/>
                <a:tab pos="9732963" algn="r"/>
                <a:tab pos="9732963" algn="r"/>
                <a:tab pos="9732963" algn="r"/>
              </a:tabLst>
            </a:pPr>
            <a:r>
              <a:rPr lang="en-US" dirty="0"/>
              <a:t>Mechanism</a:t>
            </a:r>
          </a:p>
          <a:p>
            <a:pPr>
              <a:tabLst>
                <a:tab pos="9732963" algn="r"/>
                <a:tab pos="9732963" algn="r"/>
                <a:tab pos="9732963" algn="r"/>
                <a:tab pos="9732963" algn="r"/>
                <a:tab pos="9732963" algn="r"/>
              </a:tabLst>
            </a:pPr>
            <a:r>
              <a:rPr lang="en-US" dirty="0">
                <a:ea typeface="ヒラギノ角ゴ ProN W3" charset="0"/>
                <a:cs typeface="ヒラギノ角ゴ ProN W3" charset="0"/>
              </a:rPr>
              <a:t>2 A ⇄ I</a:t>
            </a:r>
            <a:r>
              <a:rPr lang="en-US" dirty="0"/>
              <a:t>	(2)</a:t>
            </a:r>
          </a:p>
          <a:p>
            <a:pPr>
              <a:tabLst>
                <a:tab pos="9732963" algn="r"/>
                <a:tab pos="9732963" algn="r"/>
                <a:tab pos="9732963" algn="r"/>
                <a:tab pos="9732963" algn="r"/>
                <a:tab pos="9732963" algn="r"/>
              </a:tabLst>
            </a:pPr>
            <a:r>
              <a:rPr lang="en-US" dirty="0">
                <a:ea typeface="ヒラギノ角ゴ ProN W3" charset="0"/>
                <a:cs typeface="ヒラギノ角ゴ ProN W3" charset="0"/>
              </a:rPr>
              <a:t>B + I ⇄ Y + J</a:t>
            </a:r>
            <a:r>
              <a:rPr lang="en-US" dirty="0"/>
              <a:t>	(3)</a:t>
            </a:r>
          </a:p>
          <a:p>
            <a:pPr>
              <a:tabLst>
                <a:tab pos="9732963" algn="r"/>
                <a:tab pos="9732963" algn="r"/>
                <a:tab pos="9732963" algn="r"/>
                <a:tab pos="9732963" algn="r"/>
                <a:tab pos="9732963" algn="r"/>
              </a:tabLst>
            </a:pPr>
            <a:r>
              <a:rPr lang="en-US" dirty="0">
                <a:ea typeface="ヒラギノ角ゴ ProN W3" charset="0"/>
                <a:cs typeface="ヒラギノ角ゴ ProN W3" charset="0"/>
              </a:rPr>
              <a:t>B + J ⇄ 2 Z</a:t>
            </a:r>
            <a:r>
              <a:rPr lang="en-US" dirty="0"/>
              <a:t>	(4)</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a:t>Reaction (2) Rate-Determining</a:t>
            </a:r>
          </a:p>
        </p:txBody>
      </p:sp>
      <p:sp>
        <p:nvSpPr>
          <p:cNvPr id="19458" name="Rectangle 2"/>
          <p:cNvSpPr>
            <a:spLocks noChangeArrowheads="1"/>
          </p:cNvSpPr>
          <p:nvPr>
            <p:ph type="body" idx="1"/>
          </p:nvPr>
        </p:nvSpPr>
        <p:spPr>
          <a:ln/>
        </p:spPr>
        <p:txBody>
          <a:bodyPr/>
          <a:lstStyle/>
          <a:p>
            <a:pPr>
              <a:tabLst>
                <a:tab pos="9732963" algn="r"/>
                <a:tab pos="9732963" algn="r"/>
                <a:tab pos="9732963" algn="r"/>
                <a:tab pos="9732963" algn="r"/>
                <a:tab pos="9732963" algn="r"/>
              </a:tabLst>
            </a:pPr>
            <a:r>
              <a:rPr lang="en-US"/>
              <a:t>Overall (macroscopically observed) reaction</a:t>
            </a:r>
          </a:p>
          <a:p>
            <a:pPr>
              <a:tabLst>
                <a:tab pos="9732963" algn="r"/>
                <a:tab pos="9732963" algn="r"/>
                <a:tab pos="9732963" algn="r"/>
                <a:tab pos="9732963" algn="r"/>
                <a:tab pos="9732963" algn="r"/>
              </a:tabLst>
            </a:pPr>
            <a:r>
              <a:rPr lang="en-US">
                <a:ea typeface="ヒラギノ角ゴ ProN W3" charset="0"/>
                <a:cs typeface="ヒラギノ角ゴ ProN W3" charset="0"/>
              </a:rPr>
              <a:t>2 A + 2 B ⇄ Y + 2 Z</a:t>
            </a:r>
            <a:r>
              <a:rPr lang="en-US"/>
              <a:t>	(1)</a:t>
            </a:r>
          </a:p>
          <a:p>
            <a:pPr>
              <a:tabLst>
                <a:tab pos="9732963" algn="r"/>
                <a:tab pos="9732963" algn="r"/>
                <a:tab pos="9732963" algn="r"/>
                <a:tab pos="9732963" algn="r"/>
                <a:tab pos="9732963" algn="r"/>
              </a:tabLst>
            </a:pPr>
            <a:r>
              <a:rPr lang="en-US"/>
              <a:t>Mechanism</a:t>
            </a:r>
          </a:p>
          <a:p>
            <a:pPr>
              <a:tabLst>
                <a:tab pos="9732963" algn="r"/>
                <a:tab pos="9732963" algn="r"/>
                <a:tab pos="9732963" algn="r"/>
                <a:tab pos="9732963" algn="r"/>
                <a:tab pos="9732963" algn="r"/>
              </a:tabLst>
            </a:pPr>
            <a:r>
              <a:rPr lang="en-US">
                <a:ea typeface="ヒラギノ角ゴ ProN W3" charset="0"/>
                <a:cs typeface="ヒラギノ角ゴ ProN W3" charset="0"/>
              </a:rPr>
              <a:t>2 A ⇄ I</a:t>
            </a:r>
            <a:r>
              <a:rPr lang="en-US"/>
              <a:t>	(2)</a:t>
            </a:r>
          </a:p>
          <a:p>
            <a:pPr>
              <a:tabLst>
                <a:tab pos="9732963" algn="r"/>
                <a:tab pos="9732963" algn="r"/>
                <a:tab pos="9732963" algn="r"/>
                <a:tab pos="9732963" algn="r"/>
                <a:tab pos="9732963" algn="r"/>
              </a:tabLst>
            </a:pPr>
            <a:r>
              <a:rPr lang="en-US">
                <a:ea typeface="ヒラギノ角ゴ ProN W3" charset="0"/>
                <a:cs typeface="ヒラギノ角ゴ ProN W3" charset="0"/>
              </a:rPr>
              <a:t>B + I ⇄ Y + J</a:t>
            </a:r>
            <a:r>
              <a:rPr lang="en-US"/>
              <a:t>	(3)</a:t>
            </a:r>
          </a:p>
          <a:p>
            <a:pPr>
              <a:tabLst>
                <a:tab pos="9732963" algn="r"/>
                <a:tab pos="9732963" algn="r"/>
                <a:tab pos="9732963" algn="r"/>
                <a:tab pos="9732963" algn="r"/>
                <a:tab pos="9732963" algn="r"/>
              </a:tabLst>
            </a:pPr>
            <a:r>
              <a:rPr lang="en-US">
                <a:ea typeface="ヒラギノ角ゴ ProN W3" charset="0"/>
                <a:cs typeface="ヒラギノ角ゴ ProN W3" charset="0"/>
              </a:rPr>
              <a:t>B + J ⇄ 2 Z</a:t>
            </a:r>
            <a:r>
              <a:rPr lang="en-US"/>
              <a:t>	(4)</a:t>
            </a:r>
          </a:p>
          <a:p>
            <a:pPr>
              <a:tabLst>
                <a:tab pos="9732963" algn="r"/>
                <a:tab pos="9732963" algn="r"/>
                <a:tab pos="9732963" algn="r"/>
                <a:tab pos="9732963" algn="r"/>
                <a:tab pos="9732963" algn="r"/>
              </a:tabLst>
            </a:pPr>
            <a:endParaRPr lang="en-US"/>
          </a:p>
        </p:txBody>
      </p:sp>
      <p:pic>
        <p:nvPicPr>
          <p:cNvPr id="1945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70300" y="4940300"/>
            <a:ext cx="5664200" cy="136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9300" y="6578600"/>
            <a:ext cx="1338263"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9459"/>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94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title"/>
          </p:nvPr>
        </p:nvSpPr>
        <p:spPr>
          <a:ln/>
        </p:spPr>
        <p:txBody>
          <a:bodyPr/>
          <a:lstStyle/>
          <a:p>
            <a:r>
              <a:rPr lang="en-US"/>
              <a:t>Reaction (3) Rate-Determining</a:t>
            </a:r>
          </a:p>
        </p:txBody>
      </p:sp>
      <p:sp>
        <p:nvSpPr>
          <p:cNvPr id="20482" name="Rectangle 2"/>
          <p:cNvSpPr>
            <a:spLocks noChangeArrowheads="1"/>
          </p:cNvSpPr>
          <p:nvPr>
            <p:ph type="body" idx="1"/>
          </p:nvPr>
        </p:nvSpPr>
        <p:spPr>
          <a:ln/>
        </p:spPr>
        <p:txBody>
          <a:bodyPr/>
          <a:lstStyle/>
          <a:p>
            <a:pPr>
              <a:tabLst>
                <a:tab pos="9732963" algn="r"/>
                <a:tab pos="9732963" algn="r"/>
                <a:tab pos="9732963" algn="r"/>
                <a:tab pos="9732963" algn="r"/>
                <a:tab pos="9732963" algn="r"/>
              </a:tabLst>
            </a:pPr>
            <a:r>
              <a:rPr lang="en-US"/>
              <a:t>Overall (macroscopically observed) reaction</a:t>
            </a:r>
          </a:p>
          <a:p>
            <a:pPr>
              <a:tabLst>
                <a:tab pos="9732963" algn="r"/>
                <a:tab pos="9732963" algn="r"/>
                <a:tab pos="9732963" algn="r"/>
                <a:tab pos="9732963" algn="r"/>
                <a:tab pos="9732963" algn="r"/>
              </a:tabLst>
            </a:pPr>
            <a:r>
              <a:rPr lang="en-US">
                <a:ea typeface="ヒラギノ角ゴ ProN W3" charset="0"/>
                <a:cs typeface="ヒラギノ角ゴ ProN W3" charset="0"/>
              </a:rPr>
              <a:t>2 A + 2 B ⇄ Y + 2 Z</a:t>
            </a:r>
            <a:r>
              <a:rPr lang="en-US"/>
              <a:t>	(1)</a:t>
            </a:r>
          </a:p>
          <a:p>
            <a:pPr>
              <a:tabLst>
                <a:tab pos="9732963" algn="r"/>
                <a:tab pos="9732963" algn="r"/>
                <a:tab pos="9732963" algn="r"/>
                <a:tab pos="9732963" algn="r"/>
                <a:tab pos="9732963" algn="r"/>
              </a:tabLst>
            </a:pPr>
            <a:r>
              <a:rPr lang="en-US"/>
              <a:t>Mechanism</a:t>
            </a:r>
          </a:p>
          <a:p>
            <a:pPr>
              <a:tabLst>
                <a:tab pos="9732963" algn="r"/>
                <a:tab pos="9732963" algn="r"/>
                <a:tab pos="9732963" algn="r"/>
                <a:tab pos="9732963" algn="r"/>
                <a:tab pos="9732963" algn="r"/>
              </a:tabLst>
            </a:pPr>
            <a:r>
              <a:rPr lang="en-US">
                <a:ea typeface="ヒラギノ角ゴ ProN W3" charset="0"/>
                <a:cs typeface="ヒラギノ角ゴ ProN W3" charset="0"/>
              </a:rPr>
              <a:t>2 A ⇄ I</a:t>
            </a:r>
            <a:r>
              <a:rPr lang="en-US"/>
              <a:t>	(2)</a:t>
            </a:r>
          </a:p>
          <a:p>
            <a:pPr>
              <a:tabLst>
                <a:tab pos="9732963" algn="r"/>
                <a:tab pos="9732963" algn="r"/>
                <a:tab pos="9732963" algn="r"/>
                <a:tab pos="9732963" algn="r"/>
                <a:tab pos="9732963" algn="r"/>
              </a:tabLst>
            </a:pPr>
            <a:r>
              <a:rPr lang="en-US">
                <a:ea typeface="ヒラギノ角ゴ ProN W3" charset="0"/>
                <a:cs typeface="ヒラギノ角ゴ ProN W3" charset="0"/>
              </a:rPr>
              <a:t>B + I ⇄ Y + J</a:t>
            </a:r>
            <a:r>
              <a:rPr lang="en-US"/>
              <a:t>	(3)</a:t>
            </a:r>
          </a:p>
          <a:p>
            <a:pPr>
              <a:tabLst>
                <a:tab pos="9732963" algn="r"/>
                <a:tab pos="9732963" algn="r"/>
                <a:tab pos="9732963" algn="r"/>
                <a:tab pos="9732963" algn="r"/>
                <a:tab pos="9732963" algn="r"/>
              </a:tabLst>
            </a:pPr>
            <a:r>
              <a:rPr lang="en-US">
                <a:ea typeface="ヒラギノ角ゴ ProN W3" charset="0"/>
                <a:cs typeface="ヒラギノ角ゴ ProN W3" charset="0"/>
              </a:rPr>
              <a:t>B + J ⇄ 2 Z</a:t>
            </a:r>
            <a:r>
              <a:rPr lang="en-US"/>
              <a:t>	(4)</a:t>
            </a:r>
          </a:p>
          <a:p>
            <a:pPr>
              <a:tabLst>
                <a:tab pos="9732963" algn="r"/>
                <a:tab pos="9732963" algn="r"/>
                <a:tab pos="9732963" algn="r"/>
                <a:tab pos="9732963" algn="r"/>
                <a:tab pos="9732963" algn="r"/>
              </a:tabLst>
            </a:pPr>
            <a:endParaRPr lang="en-US"/>
          </a:p>
        </p:txBody>
      </p:sp>
      <p:pic>
        <p:nvPicPr>
          <p:cNvPr id="2048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46400" y="4940300"/>
            <a:ext cx="7105650" cy="136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6642100"/>
            <a:ext cx="4891088" cy="110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18100" y="8089900"/>
            <a:ext cx="2754313"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20483"/>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20484"/>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204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title"/>
          </p:nvPr>
        </p:nvSpPr>
        <p:spPr>
          <a:ln/>
        </p:spPr>
        <p:txBody>
          <a:bodyPr/>
          <a:lstStyle/>
          <a:p>
            <a:r>
              <a:rPr lang="en-US"/>
              <a:t>Reaction (4) Rate-Determining</a:t>
            </a:r>
          </a:p>
        </p:txBody>
      </p:sp>
      <p:sp>
        <p:nvSpPr>
          <p:cNvPr id="21506" name="Rectangle 2"/>
          <p:cNvSpPr>
            <a:spLocks noChangeArrowheads="1"/>
          </p:cNvSpPr>
          <p:nvPr>
            <p:ph type="body" idx="1"/>
          </p:nvPr>
        </p:nvSpPr>
        <p:spPr>
          <a:ln/>
        </p:spPr>
        <p:txBody>
          <a:bodyPr/>
          <a:lstStyle/>
          <a:p>
            <a:pPr>
              <a:tabLst>
                <a:tab pos="9732963" algn="r"/>
                <a:tab pos="9732963" algn="r"/>
                <a:tab pos="9732963" algn="r"/>
                <a:tab pos="9732963" algn="r"/>
                <a:tab pos="9732963" algn="r"/>
              </a:tabLst>
            </a:pPr>
            <a:r>
              <a:rPr lang="en-US"/>
              <a:t>Overall (macroscopically observed) reaction</a:t>
            </a:r>
          </a:p>
          <a:p>
            <a:pPr>
              <a:tabLst>
                <a:tab pos="9732963" algn="r"/>
                <a:tab pos="9732963" algn="r"/>
                <a:tab pos="9732963" algn="r"/>
                <a:tab pos="9732963" algn="r"/>
                <a:tab pos="9732963" algn="r"/>
              </a:tabLst>
            </a:pPr>
            <a:r>
              <a:rPr lang="en-US">
                <a:ea typeface="ヒラギノ角ゴ ProN W3" charset="0"/>
                <a:cs typeface="ヒラギノ角ゴ ProN W3" charset="0"/>
              </a:rPr>
              <a:t>2 A + 2 B ⇄ Y + 2 Z</a:t>
            </a:r>
            <a:r>
              <a:rPr lang="en-US"/>
              <a:t>	(1)</a:t>
            </a:r>
          </a:p>
          <a:p>
            <a:pPr>
              <a:tabLst>
                <a:tab pos="9732963" algn="r"/>
                <a:tab pos="9732963" algn="r"/>
                <a:tab pos="9732963" algn="r"/>
                <a:tab pos="9732963" algn="r"/>
                <a:tab pos="9732963" algn="r"/>
              </a:tabLst>
            </a:pPr>
            <a:r>
              <a:rPr lang="en-US"/>
              <a:t>Mechanism</a:t>
            </a:r>
          </a:p>
          <a:p>
            <a:pPr>
              <a:tabLst>
                <a:tab pos="9732963" algn="r"/>
                <a:tab pos="9732963" algn="r"/>
                <a:tab pos="9732963" algn="r"/>
                <a:tab pos="9732963" algn="r"/>
                <a:tab pos="9732963" algn="r"/>
              </a:tabLst>
            </a:pPr>
            <a:r>
              <a:rPr lang="en-US">
                <a:ea typeface="ヒラギノ角ゴ ProN W3" charset="0"/>
                <a:cs typeface="ヒラギノ角ゴ ProN W3" charset="0"/>
              </a:rPr>
              <a:t>2 A ⇄ I</a:t>
            </a:r>
            <a:r>
              <a:rPr lang="en-US"/>
              <a:t>	(2)</a:t>
            </a:r>
          </a:p>
          <a:p>
            <a:pPr>
              <a:tabLst>
                <a:tab pos="9732963" algn="r"/>
                <a:tab pos="9732963" algn="r"/>
                <a:tab pos="9732963" algn="r"/>
                <a:tab pos="9732963" algn="r"/>
                <a:tab pos="9732963" algn="r"/>
              </a:tabLst>
            </a:pPr>
            <a:r>
              <a:rPr lang="en-US">
                <a:ea typeface="ヒラギノ角ゴ ProN W3" charset="0"/>
                <a:cs typeface="ヒラギノ角ゴ ProN W3" charset="0"/>
              </a:rPr>
              <a:t>B + I ⇄ Y + J</a:t>
            </a:r>
            <a:r>
              <a:rPr lang="en-US"/>
              <a:t>	(3)</a:t>
            </a:r>
          </a:p>
          <a:p>
            <a:pPr>
              <a:tabLst>
                <a:tab pos="9732963" algn="r"/>
                <a:tab pos="9732963" algn="r"/>
                <a:tab pos="9732963" algn="r"/>
                <a:tab pos="9732963" algn="r"/>
                <a:tab pos="9732963" algn="r"/>
              </a:tabLst>
            </a:pPr>
            <a:r>
              <a:rPr lang="en-US">
                <a:ea typeface="ヒラギノ角ゴ ProN W3" charset="0"/>
                <a:cs typeface="ヒラギノ角ゴ ProN W3" charset="0"/>
              </a:rPr>
              <a:t>B + J ⇄ 2 Z</a:t>
            </a:r>
            <a:r>
              <a:rPr lang="en-US"/>
              <a:t>	(4)</a:t>
            </a:r>
          </a:p>
          <a:p>
            <a:pPr>
              <a:tabLst>
                <a:tab pos="9732963" algn="r"/>
                <a:tab pos="9732963" algn="r"/>
                <a:tab pos="9732963" algn="r"/>
                <a:tab pos="9732963" algn="r"/>
                <a:tab pos="9732963" algn="r"/>
              </a:tabLst>
            </a:pPr>
            <a:endParaRPr lang="en-US"/>
          </a:p>
        </p:txBody>
      </p:sp>
      <p:pic>
        <p:nvPicPr>
          <p:cNvPr id="2150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1000" y="4584700"/>
            <a:ext cx="7158038" cy="136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150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1900" y="6259513"/>
            <a:ext cx="10531475" cy="1211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150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2500" y="7785100"/>
            <a:ext cx="3475038" cy="110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21507"/>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21508"/>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215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775</Words>
  <Characters>0</Characters>
  <Application>Microsoft Macintosh PowerPoint</Application>
  <PresentationFormat>Custom</PresentationFormat>
  <Lines>0</Lines>
  <Paragraphs>92</Paragraphs>
  <Slides>12</Slides>
  <Notes>0</Notes>
  <HiddenSlides>0</HiddenSlides>
  <MMClips>0</MMClips>
  <ScaleCrop>false</ScaleCrop>
  <HeadingPairs>
    <vt:vector size="6" baseType="variant">
      <vt:variant>
        <vt:lpstr>Fonts Used</vt:lpstr>
      </vt:variant>
      <vt:variant>
        <vt:i4>6</vt:i4>
      </vt:variant>
      <vt:variant>
        <vt:lpstr>Theme</vt:lpstr>
      </vt:variant>
      <vt:variant>
        <vt:i4>12</vt:i4>
      </vt:variant>
      <vt:variant>
        <vt:lpstr>Slide Titles</vt:lpstr>
      </vt:variant>
      <vt:variant>
        <vt:i4>12</vt:i4>
      </vt:variant>
    </vt:vector>
  </HeadingPairs>
  <TitlesOfParts>
    <vt:vector size="30" baseType="lpstr">
      <vt:lpstr>Helvetica</vt:lpstr>
      <vt:lpstr>Heiti SC Light</vt:lpstr>
      <vt:lpstr>Heiti SC Medium</vt:lpstr>
      <vt:lpstr>Lucida Grande</vt:lpstr>
      <vt:lpstr>Gill Sans</vt:lpstr>
      <vt:lpstr>ヒラギノ角ゴ ProN W3</vt:lpstr>
      <vt:lpstr>Title &amp; Subtitle</vt:lpstr>
      <vt:lpstr>Title &amp; Bullets</vt:lpstr>
      <vt:lpstr>Title - Top</vt:lpstr>
      <vt:lpstr>Title &amp; Bullets</vt:lpstr>
      <vt:lpstr>Photo - Vertical</vt:lpstr>
      <vt:lpstr>Bullets</vt:lpstr>
      <vt:lpstr>Blank</vt:lpstr>
      <vt:lpstr>Title &amp; Bullets - Left</vt:lpstr>
      <vt:lpstr>Title &amp; Bullets - 2 Column</vt:lpstr>
      <vt:lpstr>Title &amp; Bullets - Right</vt:lpstr>
      <vt:lpstr>Title, Bullets &amp; Photo</vt:lpstr>
      <vt:lpstr>Photo - Horizontal</vt:lpstr>
      <vt:lpstr>A First Course on Kinetics and Reaction Engineering</vt:lpstr>
      <vt:lpstr>Where We’re Going</vt:lpstr>
      <vt:lpstr>Rate-Determining Step</vt:lpstr>
      <vt:lpstr>Questions?</vt:lpstr>
      <vt:lpstr>Activity 8.1</vt:lpstr>
      <vt:lpstr>Activity 8.2</vt:lpstr>
      <vt:lpstr>Reaction (2) Rate-Determining</vt:lpstr>
      <vt:lpstr>Reaction (3) Rate-Determining</vt:lpstr>
      <vt:lpstr>Reaction (4) Rate-Determining</vt:lpstr>
      <vt:lpstr>Bodenstein Steady State Approximation</vt:lpstr>
      <vt:lpstr>Comparison</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1</cp:revision>
  <dcterms:modified xsi:type="dcterms:W3CDTF">2014-03-18T18:12:25Z</dcterms:modified>
</cp:coreProperties>
</file>