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sldIdLst>
    <p:sldId id="256" r:id="rId12"/>
    <p:sldId id="259" r:id="rId13"/>
    <p:sldId id="260" r:id="rId14"/>
    <p:sldId id="271" r:id="rId15"/>
    <p:sldId id="262" r:id="rId16"/>
    <p:sldId id="257" r:id="rId17"/>
    <p:sldId id="267" r:id="rId18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68" y="-12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25267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28750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07200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79601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1475812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33129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67483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3753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793816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3409491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3806490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2679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95768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3915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62666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04362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2866073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39241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37834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65450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2579839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3965120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4476875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10939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09837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92520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49103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3257724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57521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53476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4796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8073982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915443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65761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0744042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95314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29075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92434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77042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1250091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1485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18394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90932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8475938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7039103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9435319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4687971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37492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01455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44422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69104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0149571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56927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63561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7697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27017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109321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5212933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0451675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36507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85112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92589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54921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9552039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62239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7300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10602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64766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3113637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3216941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8905675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94807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43140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39042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85681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6647691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03741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0005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33180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74054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960586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2206693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0615274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23860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46772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54331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93973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1563583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8012821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93984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08139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42202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586667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2770819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5566326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75665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55067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83404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96179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421103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0360073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49234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01580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2862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866056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3957162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8561993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00488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40608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00598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6041248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37138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6599285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98551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7524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0391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2433345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5018708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3690956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88621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47966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© 2014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Course on Kinetics and Reaction Engineering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Class 7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smtClean="0"/>
              <a:t>We</a:t>
            </a:r>
            <a:r>
              <a:rPr lang="en-US" smtClean="0">
                <a:latin typeface="Arial"/>
              </a:rPr>
              <a:t>’re Going</a:t>
            </a:r>
            <a:endParaRPr lang="en-US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r>
              <a:rPr lang="en-US"/>
              <a:t>Part II - Chemical Reaction Kinetics</a:t>
            </a:r>
          </a:p>
          <a:p>
            <a:pPr marL="762000" lvl="1"/>
            <a:r>
              <a:rPr lang="en-US"/>
              <a:t>A. Rate Expressions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4. Reaction Rates and Temperature Effects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5. Empirical and Theoretical Rate Expressions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6. Reaction Mechanisms</a:t>
            </a:r>
          </a:p>
          <a:p>
            <a:pPr marL="1206500" lvl="2"/>
            <a:r>
              <a:rPr lang="en-US"/>
              <a:t>7. The Steady State Approximation</a:t>
            </a:r>
          </a:p>
          <a:p>
            <a:pPr marL="1206500" lvl="2"/>
            <a:r>
              <a:rPr lang="en-US"/>
              <a:t>8. Rate Determining Step</a:t>
            </a:r>
          </a:p>
          <a:p>
            <a:pPr marL="1206500" lvl="2"/>
            <a:r>
              <a:rPr lang="en-US"/>
              <a:t>9. Homogeneous and Enzymatic Catalysis</a:t>
            </a:r>
          </a:p>
          <a:p>
            <a:pPr marL="1206500" lvl="2"/>
            <a:r>
              <a:rPr lang="en-US"/>
              <a:t>10. Heterogeneous Catalysis</a:t>
            </a:r>
          </a:p>
          <a:p>
            <a:pPr marL="762000" lvl="1"/>
            <a:r>
              <a:rPr lang="en-US"/>
              <a:t>B. Kinetics Experiments</a:t>
            </a:r>
          </a:p>
          <a:p>
            <a:pPr marL="762000" lvl="1"/>
            <a:r>
              <a:rPr lang="en-US"/>
              <a:t>C. Analysis of Kinetics Data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Mechanistic Rate Expressions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2501900"/>
            <a:ext cx="10464800" cy="6413500"/>
          </a:xfrm>
          <a:ln/>
        </p:spPr>
        <p:txBody>
          <a:bodyPr/>
          <a:lstStyle/>
          <a:p>
            <a:r>
              <a:rPr lang="en-US"/>
              <a:t>If a mechanistic step is kinetically insignificant, delete the terms that correspond to its rate</a:t>
            </a:r>
          </a:p>
          <a:p>
            <a:r>
              <a:rPr lang="en-US"/>
              <a:t>If a mechanistic step is effectively irreversible, delete the term that corresponds to its reverse rate</a:t>
            </a:r>
          </a:p>
          <a:p>
            <a:r>
              <a:rPr lang="en-US"/>
              <a:t>Apply Bodenstein steady state approximation to each reactive intermediate</a:t>
            </a:r>
          </a:p>
          <a:p>
            <a:pPr marL="762000" lvl="1">
              <a:spcBef>
                <a:spcPts val="4600"/>
              </a:spcBef>
            </a:pPr>
            <a:r>
              <a:rPr lang="en-US"/>
              <a:t> </a:t>
            </a:r>
          </a:p>
          <a:p>
            <a:pPr>
              <a:spcBef>
                <a:spcPts val="5500"/>
              </a:spcBef>
            </a:pPr>
            <a:r>
              <a:rPr lang="en-US"/>
              <a:t>Solve the resulting set of equations to obtain expressions for the concentrations of the reactive intermediates in terms of concentrations of stable species and rate coefficients from the reaction mechanism</a:t>
            </a:r>
          </a:p>
          <a:p>
            <a:pPr marL="762000" lvl="1"/>
            <a:r>
              <a:rPr lang="en-US"/>
              <a:t>Substitute these expressions into the mechanistic rate expression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963613"/>
            <a:ext cx="5973763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4940300"/>
            <a:ext cx="5818188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The Bodenstein Steady State Approximation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From a macroscopic point of view, the decomposition of N</a:t>
            </a:r>
            <a:r>
              <a:rPr lang="en-US" baseline="-6000"/>
              <a:t>2</a:t>
            </a:r>
            <a:r>
              <a:rPr lang="en-US"/>
              <a:t>O</a:t>
            </a:r>
            <a:r>
              <a:rPr lang="en-US" baseline="-6000"/>
              <a:t>5</a:t>
            </a:r>
            <a:r>
              <a:rPr lang="en-US"/>
              <a:t> appears to proceed according to equation (1). In actuality, that reaction is non-elementary. Suppose that the mechanism is given by reactions (2) through (4), where reaction (2) is reversible, but reactions (3) and (4) are irreversible. Using the Bodenstein steady state approximation, derive a rate expression for reaction (1) with respect to O</a:t>
            </a:r>
            <a:r>
              <a:rPr lang="en-US" baseline="-6000"/>
              <a:t>2</a:t>
            </a:r>
            <a:r>
              <a:rPr lang="en-US"/>
              <a:t>. The rate expression should not contain concentrations of reactive intermediates.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 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2 N</a:t>
            </a:r>
            <a:r>
              <a:rPr lang="en-US" baseline="-6000"/>
              <a:t>2</a:t>
            </a:r>
            <a:r>
              <a:rPr lang="en-US"/>
              <a:t>O</a:t>
            </a:r>
            <a:r>
              <a:rPr lang="en-US" baseline="-6000"/>
              <a:t>5</a:t>
            </a:r>
            <a:r>
              <a:rPr lang="en-US">
                <a:ea typeface="ヒラギノ角ゴ ProN W3" charset="0"/>
                <a:cs typeface="ヒラギノ角ゴ ProN W3" charset="0"/>
              </a:rPr>
              <a:t> ⇄ 4 NO</a:t>
            </a:r>
            <a:r>
              <a:rPr lang="en-US" baseline="-6000"/>
              <a:t>2</a:t>
            </a:r>
            <a:r>
              <a:rPr lang="en-US"/>
              <a:t> + O</a:t>
            </a:r>
            <a:r>
              <a:rPr lang="en-US" baseline="-6000"/>
              <a:t>2</a:t>
            </a:r>
            <a:r>
              <a:rPr lang="en-US"/>
              <a:t>	(1)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endParaRPr lang="en-US"/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N</a:t>
            </a:r>
            <a:r>
              <a:rPr lang="en-US" baseline="-6000"/>
              <a:t>2</a:t>
            </a:r>
            <a:r>
              <a:rPr lang="en-US"/>
              <a:t>O</a:t>
            </a:r>
            <a:r>
              <a:rPr lang="en-US" baseline="-6000"/>
              <a:t>5</a:t>
            </a:r>
            <a:r>
              <a:rPr lang="en-US">
                <a:ea typeface="ヒラギノ角ゴ ProN W3" charset="0"/>
                <a:cs typeface="ヒラギノ角ゴ ProN W3" charset="0"/>
              </a:rPr>
              <a:t> ⇄ NO</a:t>
            </a:r>
            <a:r>
              <a:rPr lang="en-US" baseline="-6000"/>
              <a:t>2</a:t>
            </a:r>
            <a:r>
              <a:rPr lang="en-US"/>
              <a:t> + NO</a:t>
            </a:r>
            <a:r>
              <a:rPr lang="en-US" baseline="-6000"/>
              <a:t>3</a:t>
            </a:r>
            <a:r>
              <a:rPr lang="en-US"/>
              <a:t>	(2)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NO</a:t>
            </a:r>
            <a:r>
              <a:rPr lang="en-US" baseline="-6000"/>
              <a:t>2</a:t>
            </a:r>
            <a:r>
              <a:rPr lang="en-US"/>
              <a:t> + NO</a:t>
            </a:r>
            <a:r>
              <a:rPr lang="en-US" baseline="-6000"/>
              <a:t>3</a:t>
            </a:r>
            <a:r>
              <a:rPr lang="en-US">
                <a:cs typeface="Lucida Grande" charset="0"/>
              </a:rPr>
              <a:t> → NO</a:t>
            </a:r>
            <a:r>
              <a:rPr lang="en-US" baseline="-6000"/>
              <a:t>2</a:t>
            </a:r>
            <a:r>
              <a:rPr lang="en-US"/>
              <a:t> + NO + O</a:t>
            </a:r>
            <a:r>
              <a:rPr lang="en-US" baseline="-6000"/>
              <a:t>2</a:t>
            </a:r>
            <a:r>
              <a:rPr lang="en-US"/>
              <a:t>	(3)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NO + NO</a:t>
            </a:r>
            <a:r>
              <a:rPr lang="en-US" baseline="-6000"/>
              <a:t>3</a:t>
            </a:r>
            <a:r>
              <a:rPr lang="en-US">
                <a:cs typeface="Lucida Grande" charset="0"/>
              </a:rPr>
              <a:t> → 2 NO</a:t>
            </a:r>
            <a:r>
              <a:rPr lang="en-US" baseline="-6000"/>
              <a:t>2</a:t>
            </a:r>
            <a:r>
              <a:rPr lang="en-US"/>
              <a:t>	(4)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Non-Elementary Rate Expressions</a:t>
            </a:r>
            <a:br>
              <a:rPr lang="en-US"/>
            </a:br>
            <a:r>
              <a:rPr lang="en-US"/>
              <a:t>with Respect to Different Species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1358900"/>
            <a:ext cx="10464800" cy="7797800"/>
          </a:xfrm>
          <a:ln/>
        </p:spPr>
        <p:txBody>
          <a:bodyPr/>
          <a:lstStyle/>
          <a:p>
            <a:pPr indent="311150">
              <a:lnSpc>
                <a:spcPts val="2100"/>
              </a:lnSpc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H</a:t>
            </a:r>
            <a:r>
              <a:rPr lang="en-US" baseline="-6000" dirty="0"/>
              <a:t>2</a:t>
            </a:r>
            <a:r>
              <a:rPr lang="en-US" dirty="0"/>
              <a:t> + Br</a:t>
            </a:r>
            <a:r>
              <a:rPr lang="en-US" baseline="-6000" dirty="0"/>
              <a:t>2</a:t>
            </a:r>
            <a:r>
              <a:rPr lang="en-US" dirty="0">
                <a:ea typeface="ヒラギノ角ゴ ProN W3" charset="0"/>
                <a:cs typeface="ヒラギノ角ゴ ProN W3" charset="0"/>
              </a:rPr>
              <a:t> ⇄ 2 </a:t>
            </a:r>
            <a:r>
              <a:rPr lang="en-US" dirty="0" err="1">
                <a:ea typeface="ヒラギノ角ゴ ProN W3" charset="0"/>
                <a:cs typeface="ヒラギノ角ゴ ProN W3" charset="0"/>
              </a:rPr>
              <a:t>HBr</a:t>
            </a:r>
            <a:r>
              <a:rPr lang="en-US" dirty="0"/>
              <a:t>	(1)</a:t>
            </a:r>
          </a:p>
          <a:p>
            <a:pPr indent="311150">
              <a:lnSpc>
                <a:spcPts val="2100"/>
              </a:lnSpc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Mechanism</a:t>
            </a:r>
          </a:p>
          <a:p>
            <a:pPr indent="311150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Br</a:t>
            </a:r>
            <a:r>
              <a:rPr lang="en-US" baseline="-6000" dirty="0"/>
              <a:t>2</a:t>
            </a:r>
            <a:r>
              <a:rPr lang="en-US" dirty="0">
                <a:ea typeface="ヒラギノ角ゴ ProN W3" charset="0"/>
                <a:cs typeface="ヒラギノ角ゴ ProN W3" charset="0"/>
              </a:rPr>
              <a:t> ⇄ 2 Br•</a:t>
            </a:r>
            <a:r>
              <a:rPr lang="en-US" dirty="0"/>
              <a:t>	(2)</a:t>
            </a:r>
          </a:p>
          <a:p>
            <a:pPr indent="311150">
              <a:lnSpc>
                <a:spcPts val="2100"/>
              </a:lnSpc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Br• + H</a:t>
            </a:r>
            <a:r>
              <a:rPr lang="en-US" baseline="-6000" dirty="0"/>
              <a:t>2</a:t>
            </a:r>
            <a:r>
              <a:rPr lang="en-US" dirty="0">
                <a:ea typeface="ヒラギノ角ゴ ProN W3" charset="0"/>
                <a:cs typeface="ヒラギノ角ゴ ProN W3" charset="0"/>
              </a:rPr>
              <a:t> ⇄ </a:t>
            </a:r>
            <a:r>
              <a:rPr lang="en-US" dirty="0" err="1">
                <a:ea typeface="ヒラギノ角ゴ ProN W3" charset="0"/>
                <a:cs typeface="ヒラギノ角ゴ ProN W3" charset="0"/>
              </a:rPr>
              <a:t>HBr</a:t>
            </a:r>
            <a:r>
              <a:rPr lang="en-US" dirty="0">
                <a:ea typeface="ヒラギノ角ゴ ProN W3" charset="0"/>
                <a:cs typeface="ヒラギノ角ゴ ProN W3" charset="0"/>
              </a:rPr>
              <a:t> + H•</a:t>
            </a:r>
            <a:r>
              <a:rPr lang="en-US" dirty="0"/>
              <a:t>	(3)</a:t>
            </a:r>
          </a:p>
          <a:p>
            <a:pPr indent="311150">
              <a:lnSpc>
                <a:spcPts val="2100"/>
              </a:lnSpc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H• + Br</a:t>
            </a:r>
            <a:r>
              <a:rPr lang="en-US" baseline="-6000" dirty="0"/>
              <a:t>2</a:t>
            </a:r>
            <a:r>
              <a:rPr lang="en-US" dirty="0">
                <a:ea typeface="ヒラギノ角ゴ ProN W3" charset="0"/>
                <a:cs typeface="ヒラギノ角ゴ ProN W3" charset="0"/>
              </a:rPr>
              <a:t> ⇄ </a:t>
            </a:r>
            <a:r>
              <a:rPr lang="en-US" dirty="0" err="1">
                <a:ea typeface="ヒラギノ角ゴ ProN W3" charset="0"/>
                <a:cs typeface="ヒラギノ角ゴ ProN W3" charset="0"/>
              </a:rPr>
              <a:t>HBr</a:t>
            </a:r>
            <a:r>
              <a:rPr lang="en-US" dirty="0">
                <a:ea typeface="ヒラギノ角ゴ ProN W3" charset="0"/>
                <a:cs typeface="ヒラギノ角ゴ ProN W3" charset="0"/>
              </a:rPr>
              <a:t> + Br•</a:t>
            </a:r>
            <a:r>
              <a:rPr lang="en-US" dirty="0"/>
              <a:t>	(4)</a:t>
            </a:r>
          </a:p>
          <a:p>
            <a:pPr indent="311150">
              <a:lnSpc>
                <a:spcPts val="2100"/>
              </a:lnSpc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>
                <a:ea typeface="ヒラギノ角ゴ ProN W3" charset="0"/>
                <a:cs typeface="ヒラギノ角ゴ ProN W3" charset="0"/>
              </a:rPr>
              <a:t>2 H• ⇄ H</a:t>
            </a:r>
            <a:r>
              <a:rPr lang="en-US" baseline="-6000" dirty="0"/>
              <a:t>2</a:t>
            </a:r>
            <a:r>
              <a:rPr lang="en-US" dirty="0"/>
              <a:t>	(5)</a:t>
            </a:r>
          </a:p>
          <a:p>
            <a:pPr indent="311150">
              <a:lnSpc>
                <a:spcPts val="2100"/>
              </a:lnSpc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In Example 7.1 the rate of reaction (1) with respect to H</a:t>
            </a:r>
            <a:r>
              <a:rPr lang="en-US" baseline="-6000" dirty="0"/>
              <a:t>2</a:t>
            </a:r>
            <a:r>
              <a:rPr lang="en-US" dirty="0"/>
              <a:t> was used</a:t>
            </a:r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Simplified assuming step (4) to be effectively irreversible and step 5 to be kinetically insignificant</a:t>
            </a:r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Applied the </a:t>
            </a:r>
            <a:r>
              <a:rPr lang="en-US" dirty="0" err="1"/>
              <a:t>Bodenstein</a:t>
            </a:r>
            <a:r>
              <a:rPr lang="en-US" dirty="0"/>
              <a:t> steady state approximation to Br• and H•</a:t>
            </a:r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endParaRPr lang="en-US" dirty="0" smtClean="0"/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endParaRPr lang="en-US" dirty="0"/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endParaRPr lang="en-US" dirty="0" smtClean="0"/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endParaRPr lang="en-US" dirty="0"/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endParaRPr lang="en-US" dirty="0" smtClean="0"/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endParaRPr lang="en-US" dirty="0"/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endParaRPr lang="en-US" dirty="0" smtClean="0"/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endParaRPr lang="en-US" dirty="0"/>
          </a:p>
          <a:p>
            <a:pPr marL="762000" lvl="1"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 smtClean="0"/>
              <a:t>Final </a:t>
            </a:r>
            <a:r>
              <a:rPr lang="en-US" dirty="0"/>
              <a:t>rate expression after substitution:</a:t>
            </a:r>
          </a:p>
          <a:p>
            <a:pPr indent="311150">
              <a:spcBef>
                <a:spcPts val="3900"/>
              </a:spcBef>
              <a:tabLst>
                <a:tab pos="9732963" algn="r"/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dirty="0"/>
              <a:t>Half of the class will repeat only using the rate of reaction (1) with respect to Br</a:t>
            </a:r>
            <a:r>
              <a:rPr lang="en-US" baseline="-6000" dirty="0"/>
              <a:t>2</a:t>
            </a:r>
            <a:r>
              <a:rPr lang="en-US" dirty="0"/>
              <a:t> and half using the rate of reaction (1) with respect to </a:t>
            </a:r>
            <a:r>
              <a:rPr lang="en-US" dirty="0" err="1"/>
              <a:t>HBr</a:t>
            </a: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5562600"/>
            <a:ext cx="1982788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5054600"/>
            <a:ext cx="285750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6858000"/>
            <a:ext cx="35020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Going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r>
              <a:rPr lang="en-US"/>
              <a:t>Part II - Chemical Reaction Kinetics</a:t>
            </a:r>
          </a:p>
          <a:p>
            <a:pPr marL="762000" lvl="1"/>
            <a:r>
              <a:rPr lang="en-US"/>
              <a:t>A. Rate Expressions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4. Reaction Rates and Temperature Effects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5. Empirical and Theoretical Rate Expressions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6. Reaction Mechanisms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7. The Steady State Approximation</a:t>
            </a:r>
          </a:p>
          <a:p>
            <a:pPr marL="1206500" lvl="2"/>
            <a:r>
              <a:rPr lang="en-US"/>
              <a:t>8. Rate Determining Step</a:t>
            </a:r>
          </a:p>
          <a:p>
            <a:pPr marL="1206500" lvl="2"/>
            <a:r>
              <a:rPr lang="en-US"/>
              <a:t>9. Homogeneous and Enzymatic Catalysis</a:t>
            </a:r>
          </a:p>
          <a:p>
            <a:pPr marL="1206500" lvl="2"/>
            <a:r>
              <a:rPr lang="en-US"/>
              <a:t>10. Heterogeneous Catalysis</a:t>
            </a:r>
          </a:p>
          <a:p>
            <a:pPr marL="762000" lvl="1"/>
            <a:r>
              <a:rPr lang="en-US"/>
              <a:t>B. Kinetics Experiments</a:t>
            </a:r>
          </a:p>
          <a:p>
            <a:pPr marL="762000" lvl="1"/>
            <a:r>
              <a:rPr lang="en-US"/>
              <a:t>C. Analysis of Kinetics Data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Pages>0</Pages>
  <Words>383</Words>
  <Characters>0</Characters>
  <Application>Microsoft Macintosh PowerPoint</Application>
  <PresentationFormat>Custom</PresentationFormat>
  <Lines>0</Lines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Title &amp; Subtitle</vt:lpstr>
      <vt:lpstr>Title &amp; Bullets</vt:lpstr>
      <vt:lpstr>Title - Top</vt:lpstr>
      <vt:lpstr>Photo - Horizontal</vt:lpstr>
      <vt:lpstr>Photo - Vertical</vt:lpstr>
      <vt:lpstr>Bullets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A First Course on Kinetics and Reaction Engineering</vt:lpstr>
      <vt:lpstr>Where We’re Going</vt:lpstr>
      <vt:lpstr>Mechanistic Rate Expressions</vt:lpstr>
      <vt:lpstr>Questions?</vt:lpstr>
      <vt:lpstr>The Bodenstein Steady State Approximation</vt:lpstr>
      <vt:lpstr>Non-Elementary Rate Expressions with Respect to Different Species</vt:lpstr>
      <vt:lpstr>Where We’re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4</cp:revision>
  <dcterms:modified xsi:type="dcterms:W3CDTF">2014-03-14T16:34:37Z</dcterms:modified>
</cp:coreProperties>
</file>