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9" r:id="rId13"/>
    <p:sldId id="260" r:id="rId14"/>
    <p:sldId id="271" r:id="rId15"/>
    <p:sldId id="262" r:id="rId16"/>
    <p:sldId id="257" r:id="rId17"/>
    <p:sldId id="267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2526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28750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7200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79601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1475812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3129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67483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375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79381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3409491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3806490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2679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9576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3915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6266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4362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866073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39241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3783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65450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2579839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965120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447687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10939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09837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9252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4910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325772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5752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5347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479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07398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915443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65761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074404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95314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2907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92434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77042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1250091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1485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1839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90932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47593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7039103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9435319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68797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3749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0145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44422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69104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14957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56927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6356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7697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2701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109321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521293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451675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3650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85112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9258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54921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9552039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2239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730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10602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64766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3113637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216941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905675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94807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43140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39042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85681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647691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03741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0005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33180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74054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9960586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2206693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615274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3860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4677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54331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93973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56358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012821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93984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08139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42202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458666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2770819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566326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75665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55067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3404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9617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421103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036007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9234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01580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2862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86605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3957162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56199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0048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40608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0059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6041248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37138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6599285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98551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752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0391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3334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5018708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690956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8862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4796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7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’re Going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Mechanistic Rate Expressions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2501900"/>
            <a:ext cx="10464800" cy="6413500"/>
          </a:xfrm>
          <a:ln/>
        </p:spPr>
        <p:txBody>
          <a:bodyPr/>
          <a:lstStyle/>
          <a:p>
            <a:r>
              <a:rPr lang="en-US"/>
              <a:t>If a mechanistic step is kinetically insignificant, delete the terms that correspond to its rate</a:t>
            </a:r>
          </a:p>
          <a:p>
            <a:r>
              <a:rPr lang="en-US"/>
              <a:t>If a mechanistic step is effectively irreversible, delete the term that corresponds to its reverse rate</a:t>
            </a:r>
          </a:p>
          <a:p>
            <a:r>
              <a:rPr lang="en-US"/>
              <a:t>Apply Bodenstein steady state approximation to each reactive intermediate</a:t>
            </a:r>
          </a:p>
          <a:p>
            <a:pPr marL="762000" lvl="1">
              <a:spcBef>
                <a:spcPts val="4600"/>
              </a:spcBef>
            </a:pPr>
            <a:r>
              <a:rPr lang="en-US"/>
              <a:t> </a:t>
            </a:r>
          </a:p>
          <a:p>
            <a:pPr>
              <a:spcBef>
                <a:spcPts val="5500"/>
              </a:spcBef>
            </a:pPr>
            <a:r>
              <a:rPr lang="en-US"/>
              <a:t>Solve the resulting set of equations to obtain expressions for the concentrations of the reactive intermediates in terms of concentrations of stable species and rate coefficients from the reaction mechanism</a:t>
            </a:r>
          </a:p>
          <a:p>
            <a:pPr marL="762000" lvl="1"/>
            <a:r>
              <a:rPr lang="en-US"/>
              <a:t>Substitute these expressions into the mechanistic rate expression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963613"/>
            <a:ext cx="5973763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4940300"/>
            <a:ext cx="5818188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The Bodenstein Steady State Approximation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From a macroscopic point of view, the decomposition of 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/>
              <a:t> appears to proceed according to equation (1). In actuality, that reaction is non-elementary. Suppose that the mechanism is given by reactions (2) through (4), where reaction (2) is reversible, but reactions (3) and (4) are irreversible. Using the Bodenstein steady state approximation, derive a rate expression for reaction (1) with respect to O</a:t>
            </a:r>
            <a:r>
              <a:rPr lang="en-US" baseline="-6000"/>
              <a:t>2</a:t>
            </a:r>
            <a:r>
              <a:rPr lang="en-US"/>
              <a:t>. The rate expression should not contain concentrations of reactive intermediates.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 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2 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4 NO</a:t>
            </a:r>
            <a:r>
              <a:rPr lang="en-US" baseline="-6000"/>
              <a:t>2</a:t>
            </a:r>
            <a:r>
              <a:rPr lang="en-US"/>
              <a:t> + O</a:t>
            </a:r>
            <a:r>
              <a:rPr lang="en-US" baseline="-6000"/>
              <a:t>2</a:t>
            </a:r>
            <a:r>
              <a:rPr lang="en-US"/>
              <a:t>	(1)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/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/>
              <a:t>	(2)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NO</a:t>
            </a:r>
            <a:r>
              <a:rPr lang="en-US" baseline="-6000"/>
              <a:t>2</a:t>
            </a:r>
            <a:r>
              <a:rPr lang="en-US"/>
              <a:t> + NO + O</a:t>
            </a:r>
            <a:r>
              <a:rPr lang="en-US" baseline="-6000"/>
              <a:t>2</a:t>
            </a:r>
            <a:r>
              <a:rPr lang="en-US"/>
              <a:t>	(3)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2 NO</a:t>
            </a:r>
            <a:r>
              <a:rPr lang="en-US" baseline="-6000"/>
              <a:t>2</a:t>
            </a:r>
            <a:r>
              <a:rPr lang="en-US"/>
              <a:t>	(4)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Non-Elementary Rate Expressions</a:t>
            </a:r>
            <a:br>
              <a:rPr lang="en-US"/>
            </a:br>
            <a:r>
              <a:rPr lang="en-US"/>
              <a:t>with Respect to Different Species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358900"/>
            <a:ext cx="10464800" cy="7797800"/>
          </a:xfrm>
          <a:ln/>
        </p:spPr>
        <p:txBody>
          <a:bodyPr/>
          <a:lstStyle/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</a:t>
            </a:r>
            <a:r>
              <a:rPr lang="en-US" baseline="-6000" dirty="0"/>
              <a:t>2</a:t>
            </a:r>
            <a:r>
              <a:rPr lang="en-US" dirty="0"/>
              <a:t> + 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2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/>
              <a:t>	(1)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Mechanism</a:t>
            </a:r>
          </a:p>
          <a:p>
            <a:pPr indent="311150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2 Br•</a:t>
            </a:r>
            <a:r>
              <a:rPr lang="en-US" dirty="0"/>
              <a:t>	(2)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Br• + H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+ H•</a:t>
            </a:r>
            <a:r>
              <a:rPr lang="en-US" dirty="0"/>
              <a:t>	(3)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H• + 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+ Br•</a:t>
            </a:r>
            <a:r>
              <a:rPr lang="en-US" dirty="0"/>
              <a:t>	(4)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2 H• ⇄ H</a:t>
            </a:r>
            <a:r>
              <a:rPr lang="en-US" baseline="-6000" dirty="0"/>
              <a:t>2</a:t>
            </a:r>
            <a:r>
              <a:rPr lang="en-US" dirty="0"/>
              <a:t>	(5)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In Example 7.1 the rate of reaction (1) with respect to H</a:t>
            </a:r>
            <a:r>
              <a:rPr lang="en-US" baseline="-6000" dirty="0"/>
              <a:t>2</a:t>
            </a:r>
            <a:r>
              <a:rPr lang="en-US" dirty="0"/>
              <a:t> was used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Simplified assuming step (4) to be effectively irreversible and step 5 to be kinetically insignificant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Applied the </a:t>
            </a:r>
            <a:r>
              <a:rPr lang="en-US" dirty="0" err="1"/>
              <a:t>Bodenstein</a:t>
            </a:r>
            <a:r>
              <a:rPr lang="en-US" dirty="0"/>
              <a:t> steady state approximation to Br• and H•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 smtClean="0"/>
              <a:t>Final </a:t>
            </a:r>
            <a:r>
              <a:rPr lang="en-US" dirty="0"/>
              <a:t>rate expression after substitution:</a:t>
            </a:r>
          </a:p>
          <a:p>
            <a:pPr indent="311150">
              <a:spcBef>
                <a:spcPts val="3900"/>
              </a:spcBef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Half of the class will repeat only using the rate of reaction (1) with respect to Br</a:t>
            </a:r>
            <a:r>
              <a:rPr lang="en-US" baseline="-6000" dirty="0"/>
              <a:t>2</a:t>
            </a:r>
            <a:r>
              <a:rPr lang="en-US" dirty="0"/>
              <a:t> and half using the rate of reaction (1) with respect to </a:t>
            </a:r>
            <a:r>
              <a:rPr lang="en-US" dirty="0" err="1"/>
              <a:t>HBr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800" y="5562600"/>
            <a:ext cx="1982788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0" y="5054600"/>
            <a:ext cx="2857500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6858000"/>
            <a:ext cx="35020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Pages>0</Pages>
  <Words>383</Words>
  <Characters>0</Characters>
  <Application>Microsoft Macintosh PowerPoint</Application>
  <PresentationFormat>Custom</PresentationFormat>
  <Lines>0</Lines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Mechanistic Rate Expressions</vt:lpstr>
      <vt:lpstr>Questions?</vt:lpstr>
      <vt:lpstr>The Bodenstein Steady State Approximation</vt:lpstr>
      <vt:lpstr>Non-Elementary Rate Expressions with Respect to Different Species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4</cp:revision>
  <dcterms:modified xsi:type="dcterms:W3CDTF">2014-03-14T16:34:37Z</dcterms:modified>
</cp:coreProperties>
</file>