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654" r:id="rId7"/>
    <p:sldMasterId id="2147483655" r:id="rId8"/>
    <p:sldMasterId id="2147483656" r:id="rId9"/>
    <p:sldMasterId id="2147483657" r:id="rId10"/>
    <p:sldMasterId id="2147483658" r:id="rId11"/>
  </p:sldMasterIdLst>
  <p:sldIdLst>
    <p:sldId id="256" r:id="rId12"/>
    <p:sldId id="259" r:id="rId13"/>
    <p:sldId id="260" r:id="rId14"/>
    <p:sldId id="271" r:id="rId15"/>
    <p:sldId id="262" r:id="rId16"/>
    <p:sldId id="263" r:id="rId17"/>
    <p:sldId id="264" r:id="rId18"/>
    <p:sldId id="265" r:id="rId19"/>
    <p:sldId id="257" r:id="rId20"/>
    <p:sldId id="261" r:id="rId21"/>
    <p:sldId id="267" r:id="rId22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5pPr>
    <a:lvl6pPr marL="22860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6pPr>
    <a:lvl7pPr marL="27432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7pPr>
    <a:lvl8pPr marL="32004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8pPr>
    <a:lvl9pPr marL="36576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768" y="-128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9.xml"/><Relationship Id="rId20" Type="http://schemas.openxmlformats.org/officeDocument/2006/relationships/slide" Target="slides/slide9.xml"/><Relationship Id="rId21" Type="http://schemas.openxmlformats.org/officeDocument/2006/relationships/slide" Target="slides/slide10.xml"/><Relationship Id="rId22" Type="http://schemas.openxmlformats.org/officeDocument/2006/relationships/slide" Target="slides/slide1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" Target="slides/slide1.xml"/><Relationship Id="rId13" Type="http://schemas.openxmlformats.org/officeDocument/2006/relationships/slide" Target="slides/slide2.xml"/><Relationship Id="rId14" Type="http://schemas.openxmlformats.org/officeDocument/2006/relationships/slide" Target="slides/slide3.xml"/><Relationship Id="rId15" Type="http://schemas.openxmlformats.org/officeDocument/2006/relationships/slide" Target="slides/slide4.xml"/><Relationship Id="rId16" Type="http://schemas.openxmlformats.org/officeDocument/2006/relationships/slide" Target="slides/slide5.xml"/><Relationship Id="rId17" Type="http://schemas.openxmlformats.org/officeDocument/2006/relationships/slide" Target="slides/slide6.xml"/><Relationship Id="rId18" Type="http://schemas.openxmlformats.org/officeDocument/2006/relationships/slide" Target="slides/slide7.xml"/><Relationship Id="rId19" Type="http://schemas.openxmlformats.org/officeDocument/2006/relationships/slide" Target="slides/slide8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225267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928750"/>
      </p:ext>
    </p:extLst>
  </p:cSld>
  <p:clrMapOvr>
    <a:masterClrMapping/>
  </p:clrMapOvr>
  <p:transition xmlns:p14="http://schemas.microsoft.com/office/powerpoint/2010/main"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707200"/>
      </p:ext>
    </p:extLst>
  </p:cSld>
  <p:clrMapOvr>
    <a:masterClrMapping/>
  </p:clrMapOvr>
  <p:transition xmlns:p14="http://schemas.microsoft.com/office/powerpoint/2010/main"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379601"/>
      </p:ext>
    </p:extLst>
  </p:cSld>
  <p:clrMapOvr>
    <a:masterClrMapping/>
  </p:clrMapOvr>
  <p:transition xmlns:p14="http://schemas.microsoft.com/office/powerpoint/2010/main"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01475812"/>
      </p:ext>
    </p:extLst>
  </p:cSld>
  <p:clrMapOvr>
    <a:masterClrMapping/>
  </p:clrMapOvr>
  <p:transition xmlns:p14="http://schemas.microsoft.com/office/powerpoint/2010/main"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24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948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433129"/>
      </p:ext>
    </p:extLst>
  </p:cSld>
  <p:clrMapOvr>
    <a:masterClrMapping/>
  </p:clrMapOvr>
  <p:transition xmlns:p14="http://schemas.microsoft.com/office/powerpoint/2010/main"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367483"/>
      </p:ext>
    </p:extLst>
  </p:cSld>
  <p:clrMapOvr>
    <a:masterClrMapping/>
  </p:clrMapOvr>
  <p:transition xmlns:p14="http://schemas.microsoft.com/office/powerpoint/2010/main"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63753"/>
      </p:ext>
    </p:extLst>
  </p:cSld>
  <p:clrMapOvr>
    <a:masterClrMapping/>
  </p:clrMapOvr>
  <p:transition xmlns:p14="http://schemas.microsoft.com/office/powerpoint/2010/main"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793816"/>
      </p:ext>
    </p:extLst>
  </p:cSld>
  <p:clrMapOvr>
    <a:masterClrMapping/>
  </p:clrMapOvr>
  <p:transition xmlns:p14="http://schemas.microsoft.com/office/powerpoint/2010/main"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63409491"/>
      </p:ext>
    </p:extLst>
  </p:cSld>
  <p:clrMapOvr>
    <a:masterClrMapping/>
  </p:clrMapOvr>
  <p:transition xmlns:p14="http://schemas.microsoft.com/office/powerpoint/2010/main"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33806490"/>
      </p:ext>
    </p:extLst>
  </p:cSld>
  <p:clrMapOvr>
    <a:masterClrMapping/>
  </p:clrMapOvr>
  <p:transition xmlns:p14="http://schemas.microsoft.com/office/powerpoint/2010/main"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326791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1638300"/>
            <a:ext cx="2616200" cy="726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1638300"/>
            <a:ext cx="7696200" cy="726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595768"/>
      </p:ext>
    </p:extLst>
  </p:cSld>
  <p:clrMapOvr>
    <a:masterClrMapping/>
  </p:clrMapOvr>
  <p:transition xmlns:p14="http://schemas.microsoft.com/office/powerpoint/2010/main"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13915"/>
      </p:ext>
    </p:extLst>
  </p:cSld>
  <p:clrMapOvr>
    <a:masterClrMapping/>
  </p:clrMapOvr>
  <p:transition xmlns:p14="http://schemas.microsoft.com/office/powerpoint/2010/main"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862666"/>
      </p:ext>
    </p:extLst>
  </p:cSld>
  <p:clrMapOvr>
    <a:masterClrMapping/>
  </p:clrMapOvr>
  <p:transition xmlns:p14="http://schemas.microsoft.com/office/powerpoint/2010/main"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304362"/>
      </p:ext>
    </p:extLst>
  </p:cSld>
  <p:clrMapOvr>
    <a:masterClrMapping/>
  </p:clrMapOvr>
  <p:transition xmlns:p14="http://schemas.microsoft.com/office/powerpoint/2010/main"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12866073"/>
      </p:ext>
    </p:extLst>
  </p:cSld>
  <p:clrMapOvr>
    <a:masterClrMapping/>
  </p:clrMapOvr>
  <p:transition xmlns:p14="http://schemas.microsoft.com/office/powerpoint/2010/main"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27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751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939241"/>
      </p:ext>
    </p:extLst>
  </p:cSld>
  <p:clrMapOvr>
    <a:masterClrMapping/>
  </p:clrMapOvr>
  <p:transition xmlns:p14="http://schemas.microsoft.com/office/powerpoint/2010/main"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537834"/>
      </p:ext>
    </p:extLst>
  </p:cSld>
  <p:clrMapOvr>
    <a:masterClrMapping/>
  </p:clrMapOvr>
  <p:transition xmlns:p14="http://schemas.microsoft.com/office/powerpoint/2010/main"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665450"/>
      </p:ext>
    </p:extLst>
  </p:cSld>
  <p:clrMapOvr>
    <a:masterClrMapping/>
  </p:clrMapOvr>
  <p:transition xmlns:p14="http://schemas.microsoft.com/office/powerpoint/2010/main"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2579839"/>
      </p:ext>
    </p:extLst>
  </p:cSld>
  <p:clrMapOvr>
    <a:masterClrMapping/>
  </p:clrMapOvr>
  <p:transition xmlns:p14="http://schemas.microsoft.com/office/powerpoint/2010/main"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3965120"/>
      </p:ext>
    </p:extLst>
  </p:cSld>
  <p:clrMapOvr>
    <a:masterClrMapping/>
  </p:clrMapOvr>
  <p:transition xmlns:p14="http://schemas.microsoft.com/office/powerpoint/2010/main"/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04476875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810939"/>
      </p:ext>
    </p:extLst>
  </p:cSld>
  <p:clrMapOvr>
    <a:masterClrMapping/>
  </p:clrMapOvr>
  <p:transition xmlns:p14="http://schemas.microsoft.com/office/powerpoint/2010/main"/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409837"/>
      </p:ext>
    </p:extLst>
  </p:cSld>
  <p:clrMapOvr>
    <a:masterClrMapping/>
  </p:clrMapOvr>
  <p:transition xmlns:p14="http://schemas.microsoft.com/office/powerpoint/2010/main"/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99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99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192520"/>
      </p:ext>
    </p:extLst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049103"/>
      </p:ext>
    </p:extLst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03257724"/>
      </p:ext>
    </p:extLst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657521"/>
      </p:ext>
    </p:extLst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753476"/>
      </p:ext>
    </p:extLst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74796"/>
      </p:ext>
    </p:extLst>
  </p:cSld>
  <p:clrMapOvr>
    <a:masterClrMapping/>
  </p:clrMapOvr>
  <p:transition xmlns:p14="http://schemas.microsoft.com/office/powerpoint/2010/main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8073982"/>
      </p:ext>
    </p:extLst>
  </p:cSld>
  <p:clrMapOvr>
    <a:masterClrMapping/>
  </p:clrMapOvr>
  <p:transition xmlns:p14="http://schemas.microsoft.com/office/powerpoint/2010/main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8915443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965761"/>
      </p:ext>
    </p:extLst>
  </p:cSld>
  <p:clrMapOvr>
    <a:masterClrMapping/>
  </p:clrMapOvr>
  <p:transition xmlns:p14="http://schemas.microsoft.com/office/powerpoint/2010/main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30744042"/>
      </p:ext>
    </p:extLst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95314"/>
      </p:ext>
    </p:extLst>
  </p:cSld>
  <p:clrMapOvr>
    <a:masterClrMapping/>
  </p:clrMapOvr>
  <p:transition xmlns:p14="http://schemas.microsoft.com/office/powerpoint/2010/main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229075"/>
      </p:ext>
    </p:extLst>
  </p:cSld>
  <p:clrMapOvr>
    <a:masterClrMapping/>
  </p:clrMapOvr>
  <p:transition xmlns:p14="http://schemas.microsoft.com/office/powerpoint/2010/main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892434"/>
      </p:ext>
    </p:extLst>
  </p:cSld>
  <p:clrMapOvr>
    <a:masterClrMapping/>
  </p:clrMapOvr>
  <p:transition xmlns:p14="http://schemas.microsoft.com/office/powerpoint/2010/main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477042"/>
      </p:ext>
    </p:extLst>
  </p:cSld>
  <p:clrMapOvr>
    <a:masterClrMapping/>
  </p:clrMapOvr>
  <p:transition xmlns:p14="http://schemas.microsoft.com/office/powerpoint/2010/main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71250091"/>
      </p:ext>
    </p:extLst>
  </p:cSld>
  <p:clrMapOvr>
    <a:masterClrMapping/>
  </p:clrMapOvr>
  <p:transition xmlns:p14="http://schemas.microsoft.com/office/powerpoint/2010/main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41485"/>
      </p:ext>
    </p:extLst>
  </p:cSld>
  <p:clrMapOvr>
    <a:masterClrMapping/>
  </p:clrMapOvr>
  <p:transition xmlns:p14="http://schemas.microsoft.com/office/powerpoint/2010/main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118394"/>
      </p:ext>
    </p:extLst>
  </p:cSld>
  <p:clrMapOvr>
    <a:masterClrMapping/>
  </p:clrMapOvr>
  <p:transition xmlns:p14="http://schemas.microsoft.com/office/powerpoint/2010/main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790932"/>
      </p:ext>
    </p:extLst>
  </p:cSld>
  <p:clrMapOvr>
    <a:masterClrMapping/>
  </p:clrMapOvr>
  <p:transition xmlns:p14="http://schemas.microsoft.com/office/powerpoint/2010/main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8475938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77039103"/>
      </p:ext>
    </p:extLst>
  </p:cSld>
  <p:clrMapOvr>
    <a:masterClrMapping/>
  </p:clrMapOvr>
  <p:transition xmlns:p14="http://schemas.microsoft.com/office/powerpoint/2010/main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79435319"/>
      </p:ext>
    </p:extLst>
  </p:cSld>
  <p:clrMapOvr>
    <a:masterClrMapping/>
  </p:clrMapOvr>
  <p:transition xmlns:p14="http://schemas.microsoft.com/office/powerpoint/2010/main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04687971"/>
      </p:ext>
    </p:extLst>
  </p:cSld>
  <p:clrMapOvr>
    <a:masterClrMapping/>
  </p:clrMapOvr>
  <p:transition xmlns:p14="http://schemas.microsoft.com/office/powerpoint/2010/main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237492"/>
      </p:ext>
    </p:extLst>
  </p:cSld>
  <p:clrMapOvr>
    <a:masterClrMapping/>
  </p:clrMapOvr>
  <p:transition xmlns:p14="http://schemas.microsoft.com/office/powerpoint/2010/main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41300"/>
            <a:ext cx="2925762" cy="8470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41300"/>
            <a:ext cx="8624888" cy="84709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201455"/>
      </p:ext>
    </p:extLst>
  </p:cSld>
  <p:clrMapOvr>
    <a:masterClrMapping/>
  </p:clrMapOvr>
  <p:transition xmlns:p14="http://schemas.microsoft.com/office/powerpoint/2010/main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244422"/>
      </p:ext>
    </p:extLst>
  </p:cSld>
  <p:clrMapOvr>
    <a:masterClrMapping/>
  </p:clrMapOvr>
  <p:transition xmlns:p14="http://schemas.microsoft.com/office/powerpoint/2010/main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369104"/>
      </p:ext>
    </p:extLst>
  </p:cSld>
  <p:clrMapOvr>
    <a:masterClrMapping/>
  </p:clrMapOvr>
  <p:transition xmlns:p14="http://schemas.microsoft.com/office/powerpoint/2010/main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50149571"/>
      </p:ext>
    </p:extLst>
  </p:cSld>
  <p:clrMapOvr>
    <a:masterClrMapping/>
  </p:clrMapOvr>
  <p:transition xmlns:p14="http://schemas.microsoft.com/office/powerpoint/2010/main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356927"/>
      </p:ext>
    </p:extLst>
  </p:cSld>
  <p:clrMapOvr>
    <a:masterClrMapping/>
  </p:clrMapOvr>
  <p:transition xmlns:p14="http://schemas.microsoft.com/office/powerpoint/2010/main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963561"/>
      </p:ext>
    </p:extLst>
  </p:cSld>
  <p:clrMapOvr>
    <a:masterClrMapping/>
  </p:clrMapOvr>
  <p:transition xmlns:p14="http://schemas.microsoft.com/office/powerpoint/2010/main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476977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727017"/>
      </p:ext>
    </p:extLst>
  </p:cSld>
  <p:clrMapOvr>
    <a:masterClrMapping/>
  </p:clrMapOvr>
  <p:transition xmlns:p14="http://schemas.microsoft.com/office/powerpoint/2010/main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2109321"/>
      </p:ext>
    </p:extLst>
  </p:cSld>
  <p:clrMapOvr>
    <a:masterClrMapping/>
  </p:clrMapOvr>
  <p:transition xmlns:p14="http://schemas.microsoft.com/office/powerpoint/2010/main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85212933"/>
      </p:ext>
    </p:extLst>
  </p:cSld>
  <p:clrMapOvr>
    <a:masterClrMapping/>
  </p:clrMapOvr>
  <p:transition xmlns:p14="http://schemas.microsoft.com/office/powerpoint/2010/main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0451675"/>
      </p:ext>
    </p:extLst>
  </p:cSld>
  <p:clrMapOvr>
    <a:masterClrMapping/>
  </p:clrMapOvr>
  <p:transition xmlns:p14="http://schemas.microsoft.com/office/powerpoint/2010/main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836507"/>
      </p:ext>
    </p:extLst>
  </p:cSld>
  <p:clrMapOvr>
    <a:masterClrMapping/>
  </p:clrMapOvr>
  <p:transition xmlns:p14="http://schemas.microsoft.com/office/powerpoint/2010/main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791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791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785112"/>
      </p:ext>
    </p:extLst>
  </p:cSld>
  <p:clrMapOvr>
    <a:masterClrMapping/>
  </p:clrMapOvr>
  <p:transition xmlns:p14="http://schemas.microsoft.com/office/powerpoint/2010/main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592589"/>
      </p:ext>
    </p:extLst>
  </p:cSld>
  <p:clrMapOvr>
    <a:masterClrMapping/>
  </p:clrMapOvr>
  <p:transition xmlns:p14="http://schemas.microsoft.com/office/powerpoint/2010/main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554921"/>
      </p:ext>
    </p:extLst>
  </p:cSld>
  <p:clrMapOvr>
    <a:masterClrMapping/>
  </p:clrMapOvr>
  <p:transition xmlns:p14="http://schemas.microsoft.com/office/powerpoint/2010/main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89552039"/>
      </p:ext>
    </p:extLst>
  </p:cSld>
  <p:clrMapOvr>
    <a:masterClrMapping/>
  </p:clrMapOvr>
  <p:transition xmlns:p14="http://schemas.microsoft.com/office/powerpoint/2010/main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9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062239"/>
      </p:ext>
    </p:extLst>
  </p:cSld>
  <p:clrMapOvr>
    <a:masterClrMapping/>
  </p:clrMapOvr>
  <p:transition xmlns:p14="http://schemas.microsoft.com/office/powerpoint/2010/main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97300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910602"/>
      </p:ext>
    </p:extLst>
  </p:cSld>
  <p:clrMapOvr>
    <a:masterClrMapping/>
  </p:clrMapOvr>
  <p:transition xmlns:p14="http://schemas.microsoft.com/office/powerpoint/2010/main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664766"/>
      </p:ext>
    </p:extLst>
  </p:cSld>
  <p:clrMapOvr>
    <a:masterClrMapping/>
  </p:clrMapOvr>
  <p:transition xmlns:p14="http://schemas.microsoft.com/office/powerpoint/2010/main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03113637"/>
      </p:ext>
    </p:extLst>
  </p:cSld>
  <p:clrMapOvr>
    <a:masterClrMapping/>
  </p:clrMapOvr>
  <p:transition xmlns:p14="http://schemas.microsoft.com/office/powerpoint/2010/main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33216941"/>
      </p:ext>
    </p:extLst>
  </p:cSld>
  <p:clrMapOvr>
    <a:masterClrMapping/>
  </p:clrMapOvr>
  <p:transition xmlns:p14="http://schemas.microsoft.com/office/powerpoint/2010/main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8905675"/>
      </p:ext>
    </p:extLst>
  </p:cSld>
  <p:clrMapOvr>
    <a:masterClrMapping/>
  </p:clrMapOvr>
  <p:transition xmlns:p14="http://schemas.microsoft.com/office/powerpoint/2010/main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894807"/>
      </p:ext>
    </p:extLst>
  </p:cSld>
  <p:clrMapOvr>
    <a:masterClrMapping/>
  </p:clrMapOvr>
  <p:transition xmlns:p14="http://schemas.microsoft.com/office/powerpoint/2010/main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5550" y="254000"/>
            <a:ext cx="146685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254000"/>
            <a:ext cx="424815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343140"/>
      </p:ext>
    </p:extLst>
  </p:cSld>
  <p:clrMapOvr>
    <a:masterClrMapping/>
  </p:clrMapOvr>
  <p:transition xmlns:p14="http://schemas.microsoft.com/office/powerpoint/2010/main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239042"/>
      </p:ext>
    </p:extLst>
  </p:cSld>
  <p:clrMapOvr>
    <a:masterClrMapping/>
  </p:clrMapOvr>
  <p:transition xmlns:p14="http://schemas.microsoft.com/office/powerpoint/2010/main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085681"/>
      </p:ext>
    </p:extLst>
  </p:cSld>
  <p:clrMapOvr>
    <a:masterClrMapping/>
  </p:clrMapOvr>
  <p:transition xmlns:p14="http://schemas.microsoft.com/office/powerpoint/2010/main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06647691"/>
      </p:ext>
    </p:extLst>
  </p:cSld>
  <p:clrMapOvr>
    <a:masterClrMapping/>
  </p:clrMapOvr>
  <p:transition xmlns:p14="http://schemas.microsoft.com/office/powerpoint/2010/main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431800"/>
            <a:ext cx="5156200" cy="857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431800"/>
            <a:ext cx="5156200" cy="857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503741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90005"/>
      </p:ext>
    </p:extLst>
  </p:cSld>
  <p:clrMapOvr>
    <a:masterClrMapping/>
  </p:clrMapOvr>
  <p:transition xmlns:p14="http://schemas.microsoft.com/office/powerpoint/2010/main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733180"/>
      </p:ext>
    </p:extLst>
  </p:cSld>
  <p:clrMapOvr>
    <a:masterClrMapping/>
  </p:clrMapOvr>
  <p:transition xmlns:p14="http://schemas.microsoft.com/office/powerpoint/2010/main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274054"/>
      </p:ext>
    </p:extLst>
  </p:cSld>
  <p:clrMapOvr>
    <a:masterClrMapping/>
  </p:clrMapOvr>
  <p:transition xmlns:p14="http://schemas.microsoft.com/office/powerpoint/2010/main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9960586"/>
      </p:ext>
    </p:extLst>
  </p:cSld>
  <p:clrMapOvr>
    <a:masterClrMapping/>
  </p:clrMapOvr>
  <p:transition xmlns:p14="http://schemas.microsoft.com/office/powerpoint/2010/main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42206693"/>
      </p:ext>
    </p:extLst>
  </p:cSld>
  <p:clrMapOvr>
    <a:masterClrMapping/>
  </p:clrMapOvr>
  <p:transition xmlns:p14="http://schemas.microsoft.com/office/powerpoint/2010/main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0615274"/>
      </p:ext>
    </p:extLst>
  </p:cSld>
  <p:clrMapOvr>
    <a:masterClrMapping/>
  </p:clrMapOvr>
  <p:transition xmlns:p14="http://schemas.microsoft.com/office/powerpoint/2010/main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323860"/>
      </p:ext>
    </p:extLst>
  </p:cSld>
  <p:clrMapOvr>
    <a:masterClrMapping/>
  </p:clrMapOvr>
  <p:transition xmlns:p14="http://schemas.microsoft.com/office/powerpoint/2010/main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6137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613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846772"/>
      </p:ext>
    </p:extLst>
  </p:cSld>
  <p:clrMapOvr>
    <a:masterClrMapping/>
  </p:clrMapOvr>
  <p:transition xmlns:p14="http://schemas.microsoft.com/office/powerpoint/2010/main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454331"/>
      </p:ext>
    </p:extLst>
  </p:cSld>
  <p:clrMapOvr>
    <a:masterClrMapping/>
  </p:clrMapOvr>
  <p:transition xmlns:p14="http://schemas.microsoft.com/office/powerpoint/2010/main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493973"/>
      </p:ext>
    </p:extLst>
  </p:cSld>
  <p:clrMapOvr>
    <a:masterClrMapping/>
  </p:clrMapOvr>
  <p:transition xmlns:p14="http://schemas.microsoft.com/office/powerpoint/2010/main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31563583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8012821"/>
      </p:ext>
    </p:extLst>
  </p:cSld>
  <p:clrMapOvr>
    <a:masterClrMapping/>
  </p:clrMapOvr>
  <p:transition xmlns:p14="http://schemas.microsoft.com/office/powerpoint/2010/main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593984"/>
      </p:ext>
    </p:extLst>
  </p:cSld>
  <p:clrMapOvr>
    <a:masterClrMapping/>
  </p:clrMapOvr>
  <p:transition xmlns:p14="http://schemas.microsoft.com/office/powerpoint/2010/main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608139"/>
      </p:ext>
    </p:extLst>
  </p:cSld>
  <p:clrMapOvr>
    <a:masterClrMapping/>
  </p:clrMapOvr>
  <p:transition xmlns:p14="http://schemas.microsoft.com/office/powerpoint/2010/main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642202"/>
      </p:ext>
    </p:extLst>
  </p:cSld>
  <p:clrMapOvr>
    <a:masterClrMapping/>
  </p:clrMapOvr>
  <p:transition xmlns:p14="http://schemas.microsoft.com/office/powerpoint/2010/main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4586667"/>
      </p:ext>
    </p:extLst>
  </p:cSld>
  <p:clrMapOvr>
    <a:masterClrMapping/>
  </p:clrMapOvr>
  <p:transition xmlns:p14="http://schemas.microsoft.com/office/powerpoint/2010/main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52770819"/>
      </p:ext>
    </p:extLst>
  </p:cSld>
  <p:clrMapOvr>
    <a:masterClrMapping/>
  </p:clrMapOvr>
  <p:transition xmlns:p14="http://schemas.microsoft.com/office/powerpoint/2010/main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15566326"/>
      </p:ext>
    </p:extLst>
  </p:cSld>
  <p:clrMapOvr>
    <a:masterClrMapping/>
  </p:clrMapOvr>
  <p:transition xmlns:p14="http://schemas.microsoft.com/office/powerpoint/2010/main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475665"/>
      </p:ext>
    </p:extLst>
  </p:cSld>
  <p:clrMapOvr>
    <a:masterClrMapping/>
  </p:clrMapOvr>
  <p:transition xmlns:p14="http://schemas.microsoft.com/office/powerpoint/2010/main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855067"/>
      </p:ext>
    </p:extLst>
  </p:cSld>
  <p:clrMapOvr>
    <a:masterClrMapping/>
  </p:clrMapOvr>
  <p:transition xmlns:p14="http://schemas.microsoft.com/office/powerpoint/2010/main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583404"/>
      </p:ext>
    </p:extLst>
  </p:cSld>
  <p:clrMapOvr>
    <a:masterClrMapping/>
  </p:clrMapOvr>
  <p:transition xmlns:p14="http://schemas.microsoft.com/office/powerpoint/2010/main"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796179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8421103"/>
      </p:ext>
    </p:extLst>
  </p:cSld>
  <p:clrMapOvr>
    <a:masterClrMapping/>
  </p:clrMapOvr>
  <p:transition xmlns:p14="http://schemas.microsoft.com/office/powerpoint/2010/main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70360073"/>
      </p:ext>
    </p:extLst>
  </p:cSld>
  <p:clrMapOvr>
    <a:masterClrMapping/>
  </p:clrMapOvr>
  <p:transition xmlns:p14="http://schemas.microsoft.com/office/powerpoint/2010/main"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624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749234"/>
      </p:ext>
    </p:extLst>
  </p:cSld>
  <p:clrMapOvr>
    <a:masterClrMapping/>
  </p:clrMapOvr>
  <p:transition xmlns:p14="http://schemas.microsoft.com/office/powerpoint/2010/main"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101580"/>
      </p:ext>
    </p:extLst>
  </p:cSld>
  <p:clrMapOvr>
    <a:masterClrMapping/>
  </p:clrMapOvr>
  <p:transition xmlns:p14="http://schemas.microsoft.com/office/powerpoint/2010/main"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2862"/>
      </p:ext>
    </p:extLst>
  </p:cSld>
  <p:clrMapOvr>
    <a:masterClrMapping/>
  </p:clrMapOvr>
  <p:transition xmlns:p14="http://schemas.microsoft.com/office/powerpoint/2010/main"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2866056"/>
      </p:ext>
    </p:extLst>
  </p:cSld>
  <p:clrMapOvr>
    <a:masterClrMapping/>
  </p:clrMapOvr>
  <p:transition xmlns:p14="http://schemas.microsoft.com/office/powerpoint/2010/main"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83957162"/>
      </p:ext>
    </p:extLst>
  </p:cSld>
  <p:clrMapOvr>
    <a:masterClrMapping/>
  </p:clrMapOvr>
  <p:transition xmlns:p14="http://schemas.microsoft.com/office/powerpoint/2010/main"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08561993"/>
      </p:ext>
    </p:extLst>
  </p:cSld>
  <p:clrMapOvr>
    <a:masterClrMapping/>
  </p:clrMapOvr>
  <p:transition xmlns:p14="http://schemas.microsoft.com/office/powerpoint/2010/main"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900488"/>
      </p:ext>
    </p:extLst>
  </p:cSld>
  <p:clrMapOvr>
    <a:masterClrMapping/>
  </p:clrMapOvr>
  <p:transition xmlns:p14="http://schemas.microsoft.com/office/powerpoint/2010/main"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640608"/>
      </p:ext>
    </p:extLst>
  </p:cSld>
  <p:clrMapOvr>
    <a:masterClrMapping/>
  </p:clrMapOvr>
  <p:transition xmlns:p14="http://schemas.microsoft.com/office/powerpoint/2010/main"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100598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6041248"/>
      </p:ext>
    </p:extLst>
  </p:cSld>
  <p:clrMapOvr>
    <a:masterClrMapping/>
  </p:clrMapOvr>
  <p:transition xmlns:p14="http://schemas.microsoft.com/office/powerpoint/2010/main"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637138"/>
      </p:ext>
    </p:extLst>
  </p:cSld>
  <p:clrMapOvr>
    <a:masterClrMapping/>
  </p:clrMapOvr>
  <p:transition xmlns:p14="http://schemas.microsoft.com/office/powerpoint/2010/main"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06599285"/>
      </p:ext>
    </p:extLst>
  </p:cSld>
  <p:clrMapOvr>
    <a:masterClrMapping/>
  </p:clrMapOvr>
  <p:transition xmlns:p14="http://schemas.microsoft.com/office/powerpoint/2010/main"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998551"/>
      </p:ext>
    </p:extLst>
  </p:cSld>
  <p:clrMapOvr>
    <a:masterClrMapping/>
  </p:clrMapOvr>
  <p:transition xmlns:p14="http://schemas.microsoft.com/office/powerpoint/2010/main"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07524"/>
      </p:ext>
    </p:extLst>
  </p:cSld>
  <p:clrMapOvr>
    <a:masterClrMapping/>
  </p:clrMapOvr>
  <p:transition xmlns:p14="http://schemas.microsoft.com/office/powerpoint/2010/main"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40391"/>
      </p:ext>
    </p:extLst>
  </p:cSld>
  <p:clrMapOvr>
    <a:masterClrMapping/>
  </p:clrMapOvr>
  <p:transition xmlns:p14="http://schemas.microsoft.com/office/powerpoint/2010/main"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2433345"/>
      </p:ext>
    </p:extLst>
  </p:cSld>
  <p:clrMapOvr>
    <a:masterClrMapping/>
  </p:clrMapOvr>
  <p:transition xmlns:p14="http://schemas.microsoft.com/office/powerpoint/2010/main"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5018708"/>
      </p:ext>
    </p:extLst>
  </p:cSld>
  <p:clrMapOvr>
    <a:masterClrMapping/>
  </p:clrMapOvr>
  <p:transition xmlns:p14="http://schemas.microsoft.com/office/powerpoint/2010/main"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43690956"/>
      </p:ext>
    </p:extLst>
  </p:cSld>
  <p:clrMapOvr>
    <a:masterClrMapping/>
  </p:clrMapOvr>
  <p:transition xmlns:p14="http://schemas.microsoft.com/office/powerpoint/2010/main"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088621"/>
      </p:ext>
    </p:extLst>
  </p:cSld>
  <p:clrMapOvr>
    <a:masterClrMapping/>
  </p:clrMapOvr>
  <p:transition xmlns:p14="http://schemas.microsoft.com/office/powerpoint/2010/main"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8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8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547966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/Relationships>
</file>

<file path=ppt/slideMasters/_rels/slideMaster1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387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1638300"/>
            <a:ext cx="10464800" cy="330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7" name="Rectangle 3"/>
          <p:cNvSpPr>
            <a:spLocks/>
          </p:cNvSpPr>
          <p:nvPr/>
        </p:nvSpPr>
        <p:spPr bwMode="auto">
          <a:xfrm>
            <a:off x="1293813" y="8985250"/>
            <a:ext cx="3840162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© 2014 Carl Lund, all rights reserved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024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82700" y="16510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1612900"/>
            <a:ext cx="104648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413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77978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5000" y="1612900"/>
            <a:ext cx="5867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5000" y="254000"/>
            <a:ext cx="58674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431800"/>
            <a:ext cx="10464800" cy="857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1651000"/>
            <a:ext cx="10464800" cy="728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4" Type="http://schemas.openxmlformats.org/officeDocument/2006/relationships/image" Target="../media/image17.emf"/><Relationship Id="rId5" Type="http://schemas.openxmlformats.org/officeDocument/2006/relationships/image" Target="../media/image18.emf"/><Relationship Id="rId6" Type="http://schemas.openxmlformats.org/officeDocument/2006/relationships/image" Target="../media/image19.emf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5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emf"/><Relationship Id="rId3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3.emf"/><Relationship Id="rId3" Type="http://schemas.openxmlformats.org/officeDocument/2006/relationships/image" Target="../media/image4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4" Type="http://schemas.openxmlformats.org/officeDocument/2006/relationships/image" Target="../media/image7.emf"/><Relationship Id="rId5" Type="http://schemas.openxmlformats.org/officeDocument/2006/relationships/image" Target="../media/image8.emf"/><Relationship Id="rId6" Type="http://schemas.openxmlformats.org/officeDocument/2006/relationships/image" Target="../media/image9.emf"/><Relationship Id="rId7" Type="http://schemas.openxmlformats.org/officeDocument/2006/relationships/image" Target="../media/image10.emf"/><Relationship Id="rId8" Type="http://schemas.openxmlformats.org/officeDocument/2006/relationships/image" Target="../media/image11.emf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5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4" Type="http://schemas.openxmlformats.org/officeDocument/2006/relationships/image" Target="../media/image14.emf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A First Course on Kinetics and Reaction Engineering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Class 7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Final Rate Expressions are Identical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The Bodenstein steady state approximation does not change, so the expressions for the partial pressures of Br• and H• remain the same</a:t>
            </a:r>
          </a:p>
          <a:p>
            <a:pPr>
              <a:spcBef>
                <a:spcPts val="13000"/>
              </a:spcBef>
            </a:pPr>
            <a:r>
              <a:rPr lang="en-US"/>
              <a:t>Rates with respect to Br</a:t>
            </a:r>
            <a:r>
              <a:rPr lang="en-US" baseline="-6000"/>
              <a:t>2</a:t>
            </a:r>
            <a:r>
              <a:rPr lang="en-US"/>
              <a:t> and HBr (after simplification for irreversible and insignificant steps)</a:t>
            </a:r>
          </a:p>
          <a:p>
            <a:pPr>
              <a:spcBef>
                <a:spcPts val="10600"/>
              </a:spcBef>
            </a:pPr>
            <a:r>
              <a:rPr lang="en-US"/>
              <a:t>After substitution of the Bodenstein steady state approximation expressions for the concentrations of the reactive intermediates</a:t>
            </a:r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5100" y="2870200"/>
            <a:ext cx="1982788" cy="1131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400300"/>
            <a:ext cx="2857500" cy="162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1513" y="4749800"/>
            <a:ext cx="4970462" cy="59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5435600"/>
            <a:ext cx="5640387" cy="59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1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6908800"/>
            <a:ext cx="5586413" cy="146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/>
              <a:t>Where </a:t>
            </a:r>
            <a:r>
              <a:rPr lang="en-US" dirty="0" smtClean="0"/>
              <a:t>We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re </a:t>
            </a:r>
            <a:r>
              <a:rPr lang="en-US" dirty="0"/>
              <a:t>Going</a:t>
            </a: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 - Chemical Reactions</a:t>
            </a:r>
          </a:p>
          <a:p>
            <a:r>
              <a:rPr lang="en-US"/>
              <a:t>Part II - Chemical Reaction Kinetics</a:t>
            </a:r>
          </a:p>
          <a:p>
            <a:pPr marL="762000" lvl="1"/>
            <a:r>
              <a:rPr lang="en-US"/>
              <a:t>A. Rate Expressions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4. Reaction Rates and Temperature Effects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5. Empirical and Theoretical Rate Expressions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6. Reaction Mechanisms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7. The Steady State Approximation</a:t>
            </a:r>
          </a:p>
          <a:p>
            <a:pPr marL="1206500" lvl="2"/>
            <a:r>
              <a:rPr lang="en-US"/>
              <a:t>8. Rate Determining Step</a:t>
            </a:r>
          </a:p>
          <a:p>
            <a:pPr marL="1206500" lvl="2"/>
            <a:r>
              <a:rPr lang="en-US"/>
              <a:t>9. Homogeneous and Enzymatic Catalysis</a:t>
            </a:r>
          </a:p>
          <a:p>
            <a:pPr marL="1206500" lvl="2"/>
            <a:r>
              <a:rPr lang="en-US"/>
              <a:t>10. Heterogeneous Catalysis</a:t>
            </a:r>
          </a:p>
          <a:p>
            <a:pPr marL="762000" lvl="1"/>
            <a:r>
              <a:rPr lang="en-US"/>
              <a:t>B. Kinetics Experiments</a:t>
            </a:r>
          </a:p>
          <a:p>
            <a:pPr marL="762000" lvl="1"/>
            <a:r>
              <a:rPr lang="en-US"/>
              <a:t>C. Analysis of Kinetics Data</a:t>
            </a:r>
          </a:p>
          <a:p>
            <a:r>
              <a:rPr lang="en-US"/>
              <a:t>Part III - Chemical Reaction Engineering</a:t>
            </a:r>
          </a:p>
          <a:p>
            <a:r>
              <a:rPr lang="en-US"/>
              <a:t>Part IV - Non-Ideal Reactions and Reactors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/>
              <a:t>Where </a:t>
            </a:r>
            <a:r>
              <a:rPr lang="en-US" smtClean="0"/>
              <a:t>We</a:t>
            </a:r>
            <a:r>
              <a:rPr lang="en-US" smtClean="0">
                <a:latin typeface="Arial"/>
              </a:rPr>
              <a:t>’re Going</a:t>
            </a:r>
            <a:endParaRPr lang="en-US" dirty="0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 - Chemical Reactions</a:t>
            </a:r>
          </a:p>
          <a:p>
            <a:r>
              <a:rPr lang="en-US"/>
              <a:t>Part II - Chemical Reaction Kinetics</a:t>
            </a:r>
          </a:p>
          <a:p>
            <a:pPr marL="762000" lvl="1"/>
            <a:r>
              <a:rPr lang="en-US"/>
              <a:t>A. Rate Expressions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4. Reaction Rates and Temperature Effects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5. Empirical and Theoretical Rate Expressions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6. Reaction Mechanisms</a:t>
            </a:r>
          </a:p>
          <a:p>
            <a:pPr marL="1206500" lvl="2"/>
            <a:r>
              <a:rPr lang="en-US"/>
              <a:t>7. The Steady State Approximation</a:t>
            </a:r>
          </a:p>
          <a:p>
            <a:pPr marL="1206500" lvl="2"/>
            <a:r>
              <a:rPr lang="en-US"/>
              <a:t>8. Rate Determining Step</a:t>
            </a:r>
          </a:p>
          <a:p>
            <a:pPr marL="1206500" lvl="2"/>
            <a:r>
              <a:rPr lang="en-US"/>
              <a:t>9. Homogeneous and Enzymatic Catalysis</a:t>
            </a:r>
          </a:p>
          <a:p>
            <a:pPr marL="1206500" lvl="2"/>
            <a:r>
              <a:rPr lang="en-US"/>
              <a:t>10. Heterogeneous Catalysis</a:t>
            </a:r>
          </a:p>
          <a:p>
            <a:pPr marL="762000" lvl="1"/>
            <a:r>
              <a:rPr lang="en-US"/>
              <a:t>B. Kinetics Experiments</a:t>
            </a:r>
          </a:p>
          <a:p>
            <a:pPr marL="762000" lvl="1"/>
            <a:r>
              <a:rPr lang="en-US"/>
              <a:t>C. Analysis of Kinetics Data</a:t>
            </a:r>
          </a:p>
          <a:p>
            <a:r>
              <a:rPr lang="en-US"/>
              <a:t>Part III - Chemical Reaction Engineering</a:t>
            </a:r>
          </a:p>
          <a:p>
            <a:r>
              <a:rPr lang="en-US"/>
              <a:t>Part IV - Non-Ideal Reactions and Reactors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Mechanistic Rate Expressions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70000" y="2501900"/>
            <a:ext cx="10464800" cy="6413500"/>
          </a:xfrm>
          <a:ln/>
        </p:spPr>
        <p:txBody>
          <a:bodyPr/>
          <a:lstStyle/>
          <a:p>
            <a:r>
              <a:rPr lang="en-US"/>
              <a:t>If a mechanistic step is kinetically insignificant, delete the terms that correspond to its rate</a:t>
            </a:r>
          </a:p>
          <a:p>
            <a:r>
              <a:rPr lang="en-US"/>
              <a:t>If a mechanistic step is effectively irreversible, delete the term that corresponds to its reverse rate</a:t>
            </a:r>
          </a:p>
          <a:p>
            <a:r>
              <a:rPr lang="en-US"/>
              <a:t>Apply Bodenstein steady state approximation to each reactive intermediate</a:t>
            </a:r>
          </a:p>
          <a:p>
            <a:pPr marL="762000" lvl="1">
              <a:spcBef>
                <a:spcPts val="4600"/>
              </a:spcBef>
            </a:pPr>
            <a:r>
              <a:rPr lang="en-US"/>
              <a:t> </a:t>
            </a:r>
          </a:p>
          <a:p>
            <a:pPr>
              <a:spcBef>
                <a:spcPts val="5500"/>
              </a:spcBef>
            </a:pPr>
            <a:r>
              <a:rPr lang="en-US"/>
              <a:t>Solve the resulting set of equations to obtain expressions for the concentrations of the reactive intermediates in terms of concentrations of stable species and rate coefficients from the reaction mechanism</a:t>
            </a:r>
          </a:p>
          <a:p>
            <a:pPr marL="762000" lvl="1"/>
            <a:r>
              <a:rPr lang="en-US"/>
              <a:t>Substitute these expressions into the mechanistic rate expression</a:t>
            </a:r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7900" y="963613"/>
            <a:ext cx="5973763" cy="136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7900" y="4940300"/>
            <a:ext cx="5818188" cy="1363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1270000" y="4521200"/>
            <a:ext cx="10464800" cy="698500"/>
          </a:xfrm>
          <a:ln/>
        </p:spPr>
        <p:txBody>
          <a:bodyPr/>
          <a:lstStyle/>
          <a:p>
            <a:r>
              <a:rPr lang="en-US"/>
              <a:t>Questions?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The Bodenstein Steady State Approximation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/>
              <a:t>From a macroscopic point of view, the decomposition of N</a:t>
            </a:r>
            <a:r>
              <a:rPr lang="en-US" baseline="-6000"/>
              <a:t>2</a:t>
            </a:r>
            <a:r>
              <a:rPr lang="en-US"/>
              <a:t>O</a:t>
            </a:r>
            <a:r>
              <a:rPr lang="en-US" baseline="-6000"/>
              <a:t>5</a:t>
            </a:r>
            <a:r>
              <a:rPr lang="en-US"/>
              <a:t> appears to proceed according to equation (1). In actuality, that reaction is non-elementary. Suppose that the mechanism is given by reactions (2) through (4), where reaction (2) is reversible, but reactions (3) and (4) are irreversible. Using the Bodenstein steady state approximation, derive a rate expression for reaction (1) with respect to O</a:t>
            </a:r>
            <a:r>
              <a:rPr lang="en-US" baseline="-6000"/>
              <a:t>2</a:t>
            </a:r>
            <a:r>
              <a:rPr lang="en-US"/>
              <a:t>. The rate expression should not contain concentrations of reactive intermediates.</a:t>
            </a:r>
          </a:p>
          <a:p>
            <a:pPr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/>
              <a:t> </a:t>
            </a:r>
          </a:p>
          <a:p>
            <a:pPr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/>
              <a:t>2 N</a:t>
            </a:r>
            <a:r>
              <a:rPr lang="en-US" baseline="-6000"/>
              <a:t>2</a:t>
            </a:r>
            <a:r>
              <a:rPr lang="en-US"/>
              <a:t>O</a:t>
            </a:r>
            <a:r>
              <a:rPr lang="en-US" baseline="-6000"/>
              <a:t>5</a:t>
            </a:r>
            <a:r>
              <a:rPr lang="en-US">
                <a:ea typeface="ヒラギノ角ゴ ProN W3" charset="0"/>
                <a:cs typeface="ヒラギノ角ゴ ProN W3" charset="0"/>
              </a:rPr>
              <a:t> ⇄ 4 NO</a:t>
            </a:r>
            <a:r>
              <a:rPr lang="en-US" baseline="-6000"/>
              <a:t>2</a:t>
            </a:r>
            <a:r>
              <a:rPr lang="en-US"/>
              <a:t> + O</a:t>
            </a:r>
            <a:r>
              <a:rPr lang="en-US" baseline="-6000"/>
              <a:t>2</a:t>
            </a:r>
            <a:r>
              <a:rPr lang="en-US"/>
              <a:t>	(1)</a:t>
            </a:r>
          </a:p>
          <a:p>
            <a:pPr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endParaRPr lang="en-US"/>
          </a:p>
          <a:p>
            <a:pPr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/>
              <a:t>N</a:t>
            </a:r>
            <a:r>
              <a:rPr lang="en-US" baseline="-6000"/>
              <a:t>2</a:t>
            </a:r>
            <a:r>
              <a:rPr lang="en-US"/>
              <a:t>O</a:t>
            </a:r>
            <a:r>
              <a:rPr lang="en-US" baseline="-6000"/>
              <a:t>5</a:t>
            </a:r>
            <a:r>
              <a:rPr lang="en-US">
                <a:ea typeface="ヒラギノ角ゴ ProN W3" charset="0"/>
                <a:cs typeface="ヒラギノ角ゴ ProN W3" charset="0"/>
              </a:rPr>
              <a:t> ⇄ NO</a:t>
            </a:r>
            <a:r>
              <a:rPr lang="en-US" baseline="-6000"/>
              <a:t>2</a:t>
            </a:r>
            <a:r>
              <a:rPr lang="en-US"/>
              <a:t> + NO</a:t>
            </a:r>
            <a:r>
              <a:rPr lang="en-US" baseline="-6000"/>
              <a:t>3</a:t>
            </a:r>
            <a:r>
              <a:rPr lang="en-US"/>
              <a:t>	(2)</a:t>
            </a:r>
          </a:p>
          <a:p>
            <a:pPr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/>
              <a:t>NO</a:t>
            </a:r>
            <a:r>
              <a:rPr lang="en-US" baseline="-6000"/>
              <a:t>2</a:t>
            </a:r>
            <a:r>
              <a:rPr lang="en-US"/>
              <a:t> + NO</a:t>
            </a:r>
            <a:r>
              <a:rPr lang="en-US" baseline="-6000"/>
              <a:t>3</a:t>
            </a:r>
            <a:r>
              <a:rPr lang="en-US">
                <a:cs typeface="Lucida Grande" charset="0"/>
              </a:rPr>
              <a:t> → NO</a:t>
            </a:r>
            <a:r>
              <a:rPr lang="en-US" baseline="-6000"/>
              <a:t>2</a:t>
            </a:r>
            <a:r>
              <a:rPr lang="en-US"/>
              <a:t> + NO + O</a:t>
            </a:r>
            <a:r>
              <a:rPr lang="en-US" baseline="-6000"/>
              <a:t>2</a:t>
            </a:r>
            <a:r>
              <a:rPr lang="en-US"/>
              <a:t>	(3)</a:t>
            </a:r>
          </a:p>
          <a:p>
            <a:pPr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/>
              <a:t>NO + NO</a:t>
            </a:r>
            <a:r>
              <a:rPr lang="en-US" baseline="-6000"/>
              <a:t>3</a:t>
            </a:r>
            <a:r>
              <a:rPr lang="en-US">
                <a:cs typeface="Lucida Grande" charset="0"/>
              </a:rPr>
              <a:t> → 2 NO</a:t>
            </a:r>
            <a:r>
              <a:rPr lang="en-US" baseline="-6000"/>
              <a:t>2</a:t>
            </a:r>
            <a:r>
              <a:rPr lang="en-US"/>
              <a:t>	(4)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Approach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Check that the mechanism is valid</a:t>
            </a:r>
          </a:p>
          <a:p>
            <a:r>
              <a:rPr lang="en-US"/>
              <a:t>Identify the stable species and the reactive intermediates</a:t>
            </a:r>
          </a:p>
          <a:p>
            <a:r>
              <a:rPr lang="en-US"/>
              <a:t>Write an expression for the overall rate with respect to one of the reactants or products of the apparent overall reaction</a:t>
            </a:r>
          </a:p>
          <a:p>
            <a:pPr marL="762000" lvl="1"/>
            <a:r>
              <a:rPr lang="en-US"/>
              <a:t>Simplify the rate expression if any of the steps are kinetically insignificant or effectively irreversible</a:t>
            </a:r>
          </a:p>
          <a:p>
            <a:r>
              <a:rPr lang="en-US"/>
              <a:t>Write the Bodenstein steady state approximation for each reactive intermediate</a:t>
            </a:r>
          </a:p>
          <a:p>
            <a:pPr marL="762000" lvl="1"/>
            <a:r>
              <a:rPr lang="en-US"/>
              <a:t>Simplify the equations if any of the steps are kinetically insignificant or effectively irreversible</a:t>
            </a:r>
          </a:p>
          <a:p>
            <a:pPr marL="762000" lvl="1"/>
            <a:r>
              <a:rPr lang="en-US"/>
              <a:t>Solve the resulting equations to get expressions for the concentrations (or partial pressures) of each of the reactive intermediates</a:t>
            </a:r>
          </a:p>
          <a:p>
            <a:pPr marL="762000" lvl="1"/>
            <a:r>
              <a:rPr lang="en-US"/>
              <a:t>The resulting expressions should only contain rate coefficients and concentrations of stable species</a:t>
            </a:r>
          </a:p>
          <a:p>
            <a:r>
              <a:rPr lang="en-US"/>
              <a:t>Anywhere that the concentration of a reactive intermediate appears in the rate expression for the overall reaction, substitute the expression for it that resulted from applying the Bodenstein steady state approximation</a:t>
            </a:r>
          </a:p>
          <a:p>
            <a:r>
              <a:rPr lang="en-US"/>
              <a:t>Simplify, if possible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Solution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/>
              <a:t>Macroscopically observed reaction</a:t>
            </a:r>
          </a:p>
          <a:p>
            <a:pPr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/>
              <a:t>2 N</a:t>
            </a:r>
            <a:r>
              <a:rPr lang="en-US" baseline="-6000"/>
              <a:t>2</a:t>
            </a:r>
            <a:r>
              <a:rPr lang="en-US"/>
              <a:t>O</a:t>
            </a:r>
            <a:r>
              <a:rPr lang="en-US" baseline="-6000"/>
              <a:t>5</a:t>
            </a:r>
            <a:r>
              <a:rPr lang="en-US">
                <a:ea typeface="ヒラギノ角ゴ ProN W3" charset="0"/>
                <a:cs typeface="ヒラギノ角ゴ ProN W3" charset="0"/>
              </a:rPr>
              <a:t> ⇄ 4 NO</a:t>
            </a:r>
            <a:r>
              <a:rPr lang="en-US" baseline="-6000"/>
              <a:t>2</a:t>
            </a:r>
            <a:r>
              <a:rPr lang="en-US"/>
              <a:t> + O</a:t>
            </a:r>
            <a:r>
              <a:rPr lang="en-US" baseline="-6000"/>
              <a:t>2</a:t>
            </a:r>
            <a:r>
              <a:rPr lang="en-US"/>
              <a:t>	(1)</a:t>
            </a:r>
          </a:p>
          <a:p>
            <a:pPr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/>
              <a:t>Proposed mechanism</a:t>
            </a:r>
          </a:p>
          <a:p>
            <a:pPr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/>
              <a:t>N</a:t>
            </a:r>
            <a:r>
              <a:rPr lang="en-US" baseline="-6000"/>
              <a:t>2</a:t>
            </a:r>
            <a:r>
              <a:rPr lang="en-US"/>
              <a:t>O</a:t>
            </a:r>
            <a:r>
              <a:rPr lang="en-US" baseline="-6000"/>
              <a:t>5</a:t>
            </a:r>
            <a:r>
              <a:rPr lang="en-US">
                <a:ea typeface="ヒラギノ角ゴ ProN W3" charset="0"/>
                <a:cs typeface="ヒラギノ角ゴ ProN W3" charset="0"/>
              </a:rPr>
              <a:t> ⇄ NO</a:t>
            </a:r>
            <a:r>
              <a:rPr lang="en-US" baseline="-6000"/>
              <a:t>2</a:t>
            </a:r>
            <a:r>
              <a:rPr lang="en-US"/>
              <a:t> + NO</a:t>
            </a:r>
            <a:r>
              <a:rPr lang="en-US" baseline="-6000"/>
              <a:t>3</a:t>
            </a:r>
            <a:r>
              <a:rPr lang="en-US"/>
              <a:t>	(2)</a:t>
            </a:r>
          </a:p>
          <a:p>
            <a:pPr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/>
              <a:t>NO</a:t>
            </a:r>
            <a:r>
              <a:rPr lang="en-US" baseline="-6000"/>
              <a:t>2</a:t>
            </a:r>
            <a:r>
              <a:rPr lang="en-US"/>
              <a:t> + NO</a:t>
            </a:r>
            <a:r>
              <a:rPr lang="en-US" baseline="-6000"/>
              <a:t>3</a:t>
            </a:r>
            <a:r>
              <a:rPr lang="en-US">
                <a:cs typeface="Lucida Grande" charset="0"/>
              </a:rPr>
              <a:t> → NO</a:t>
            </a:r>
            <a:r>
              <a:rPr lang="en-US" baseline="-6000"/>
              <a:t>2</a:t>
            </a:r>
            <a:r>
              <a:rPr lang="en-US"/>
              <a:t> + NO + O</a:t>
            </a:r>
            <a:r>
              <a:rPr lang="en-US" baseline="-6000"/>
              <a:t>2</a:t>
            </a:r>
            <a:r>
              <a:rPr lang="en-US"/>
              <a:t>	(3)</a:t>
            </a:r>
          </a:p>
          <a:p>
            <a:pPr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/>
              <a:t>NO + NO</a:t>
            </a:r>
            <a:r>
              <a:rPr lang="en-US" baseline="-6000"/>
              <a:t>3</a:t>
            </a:r>
            <a:r>
              <a:rPr lang="en-US">
                <a:cs typeface="Lucida Grande" charset="0"/>
              </a:rPr>
              <a:t> → 2 NO</a:t>
            </a:r>
            <a:r>
              <a:rPr lang="en-US" baseline="-6000"/>
              <a:t>2</a:t>
            </a:r>
            <a:r>
              <a:rPr lang="en-US"/>
              <a:t>	(4)</a:t>
            </a:r>
          </a:p>
          <a:p>
            <a:pPr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/>
              <a:t>The mechanism is valid</a:t>
            </a:r>
          </a:p>
          <a:p>
            <a:pPr marL="946150" lvl="1"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/>
              <a:t>Reaction (1) = 2 x reaction (2) + reaction (3) + reaction (4)</a:t>
            </a:r>
          </a:p>
          <a:p>
            <a:pPr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/>
              <a:t>The reactive intermediates are NO and NO</a:t>
            </a:r>
            <a:r>
              <a:rPr lang="en-US" baseline="-6000"/>
              <a:t>3</a:t>
            </a:r>
            <a:endParaRPr lang="en-US"/>
          </a:p>
          <a:p>
            <a:pPr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/>
              <a:t>Overall rate with respect to O</a:t>
            </a:r>
            <a:r>
              <a:rPr lang="en-US" baseline="-6000"/>
              <a:t>2</a:t>
            </a:r>
            <a:endParaRPr lang="en-US"/>
          </a:p>
          <a:p>
            <a:pPr marL="946150" lvl="1">
              <a:spcBef>
                <a:spcPts val="900"/>
              </a:spcBef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/>
              <a:t> </a:t>
            </a:r>
          </a:p>
          <a:p>
            <a:pPr>
              <a:spcBef>
                <a:spcPts val="1200"/>
              </a:spcBef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/>
              <a:t>Reactions (3) and (4) are irreversible, so the terms associated with their reverse rate can be deleted</a:t>
            </a:r>
          </a:p>
          <a:p>
            <a:pPr marL="946150" lvl="1">
              <a:spcBef>
                <a:spcPts val="900"/>
              </a:spcBef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/>
              <a:t> </a:t>
            </a:r>
          </a:p>
          <a:p>
            <a:pPr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/>
              <a:t>This rate expression is not acceptable because the concentration of NO</a:t>
            </a:r>
            <a:r>
              <a:rPr lang="en-US" baseline="-6000"/>
              <a:t>3</a:t>
            </a:r>
            <a:r>
              <a:rPr lang="en-US"/>
              <a:t>, a reactive intermediate, appears in it</a:t>
            </a:r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0" y="5867400"/>
            <a:ext cx="5767388" cy="56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0" y="7162800"/>
            <a:ext cx="28321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Solution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Bodenstein steady state approximation for NO and NO</a:t>
            </a:r>
            <a:r>
              <a:rPr lang="en-US" baseline="-6000"/>
              <a:t>3</a:t>
            </a:r>
            <a:endParaRPr lang="en-US"/>
          </a:p>
          <a:p>
            <a:pPr marL="762000" lvl="1">
              <a:spcBef>
                <a:spcPts val="900"/>
              </a:spcBef>
            </a:pPr>
            <a:r>
              <a:rPr lang="en-US"/>
              <a:t> </a:t>
            </a:r>
          </a:p>
          <a:p>
            <a:pPr marL="762000" lvl="1">
              <a:spcBef>
                <a:spcPts val="2200"/>
              </a:spcBef>
            </a:pPr>
            <a:r>
              <a:rPr lang="en-US"/>
              <a:t> </a:t>
            </a:r>
          </a:p>
          <a:p>
            <a:pPr>
              <a:spcBef>
                <a:spcPts val="6600"/>
              </a:spcBef>
            </a:pPr>
            <a:r>
              <a:rPr lang="en-US"/>
              <a:t>Reactions (3) and (4) are irreversible, so the terms associated with their reverse rate can be deleted</a:t>
            </a:r>
          </a:p>
          <a:p>
            <a:pPr marL="762000" lvl="1">
              <a:spcBef>
                <a:spcPts val="900"/>
              </a:spcBef>
            </a:pPr>
            <a:r>
              <a:rPr lang="en-US"/>
              <a:t> </a:t>
            </a:r>
          </a:p>
          <a:p>
            <a:pPr marL="762000" lvl="1">
              <a:spcBef>
                <a:spcPts val="1500"/>
              </a:spcBef>
            </a:pPr>
            <a:r>
              <a:rPr lang="en-US"/>
              <a:t> </a:t>
            </a:r>
          </a:p>
          <a:p>
            <a:pPr>
              <a:spcBef>
                <a:spcPts val="1200"/>
              </a:spcBef>
            </a:pPr>
            <a:r>
              <a:rPr lang="en-US"/>
              <a:t>Solving for the concentrations of NO and NO</a:t>
            </a:r>
            <a:r>
              <a:rPr lang="en-US" baseline="-6000"/>
              <a:t>3</a:t>
            </a:r>
            <a:endParaRPr lang="en-US"/>
          </a:p>
          <a:p>
            <a:pPr marL="762000" lvl="1">
              <a:spcBef>
                <a:spcPts val="1500"/>
              </a:spcBef>
            </a:pPr>
            <a:r>
              <a:rPr lang="en-US"/>
              <a:t> </a:t>
            </a:r>
          </a:p>
          <a:p>
            <a:pPr marL="762000" lvl="1">
              <a:spcBef>
                <a:spcPts val="5400"/>
              </a:spcBef>
            </a:pPr>
            <a:r>
              <a:rPr lang="en-US"/>
              <a:t> </a:t>
            </a:r>
          </a:p>
          <a:p>
            <a:pPr>
              <a:spcBef>
                <a:spcPts val="2800"/>
              </a:spcBef>
            </a:pPr>
            <a:r>
              <a:rPr lang="en-US"/>
              <a:t>Substituting into the rate expression</a:t>
            </a:r>
          </a:p>
          <a:p>
            <a:pPr marL="762000" lvl="1">
              <a:spcBef>
                <a:spcPts val="2200"/>
              </a:spcBef>
            </a:pPr>
            <a:r>
              <a:rPr lang="en-US"/>
              <a:t> </a:t>
            </a:r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100" y="1968500"/>
            <a:ext cx="9475788" cy="66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813" y="2590800"/>
            <a:ext cx="9553575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5800" y="4584700"/>
            <a:ext cx="47371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2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100" y="5067300"/>
            <a:ext cx="8599488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3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867400"/>
            <a:ext cx="2343150" cy="925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4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8500" y="6756400"/>
            <a:ext cx="3475038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5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6600" y="8089900"/>
            <a:ext cx="5586413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Non-Elementary Rate Expressions</a:t>
            </a:r>
            <a:br>
              <a:rPr lang="en-US"/>
            </a:br>
            <a:r>
              <a:rPr lang="en-US"/>
              <a:t>with Respect to Different Species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70000" y="1358900"/>
            <a:ext cx="10464800" cy="7797800"/>
          </a:xfrm>
          <a:ln/>
        </p:spPr>
        <p:txBody>
          <a:bodyPr/>
          <a:lstStyle/>
          <a:p>
            <a:pPr indent="311150">
              <a:lnSpc>
                <a:spcPts val="2100"/>
              </a:lnSpc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/>
              <a:t>H</a:t>
            </a:r>
            <a:r>
              <a:rPr lang="en-US" baseline="-6000" dirty="0"/>
              <a:t>2</a:t>
            </a:r>
            <a:r>
              <a:rPr lang="en-US" dirty="0"/>
              <a:t> + Br</a:t>
            </a:r>
            <a:r>
              <a:rPr lang="en-US" baseline="-6000" dirty="0"/>
              <a:t>2</a:t>
            </a:r>
            <a:r>
              <a:rPr lang="en-US" dirty="0">
                <a:ea typeface="ヒラギノ角ゴ ProN W3" charset="0"/>
                <a:cs typeface="ヒラギノ角ゴ ProN W3" charset="0"/>
              </a:rPr>
              <a:t> ⇄ 2 </a:t>
            </a:r>
            <a:r>
              <a:rPr lang="en-US" dirty="0" err="1">
                <a:ea typeface="ヒラギノ角ゴ ProN W3" charset="0"/>
                <a:cs typeface="ヒラギノ角ゴ ProN W3" charset="0"/>
              </a:rPr>
              <a:t>HBr</a:t>
            </a:r>
            <a:r>
              <a:rPr lang="en-US" dirty="0"/>
              <a:t>	(1)</a:t>
            </a:r>
          </a:p>
          <a:p>
            <a:pPr indent="311150">
              <a:lnSpc>
                <a:spcPts val="2100"/>
              </a:lnSpc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/>
              <a:t>Mechanism</a:t>
            </a:r>
          </a:p>
          <a:p>
            <a:pPr indent="311150"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/>
              <a:t>Br</a:t>
            </a:r>
            <a:r>
              <a:rPr lang="en-US" baseline="-6000" dirty="0"/>
              <a:t>2</a:t>
            </a:r>
            <a:r>
              <a:rPr lang="en-US" dirty="0">
                <a:ea typeface="ヒラギノ角ゴ ProN W3" charset="0"/>
                <a:cs typeface="ヒラギノ角ゴ ProN W3" charset="0"/>
              </a:rPr>
              <a:t> ⇄ 2 Br•</a:t>
            </a:r>
            <a:r>
              <a:rPr lang="en-US" dirty="0"/>
              <a:t>	(2)</a:t>
            </a:r>
          </a:p>
          <a:p>
            <a:pPr indent="311150">
              <a:lnSpc>
                <a:spcPts val="2100"/>
              </a:lnSpc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/>
              <a:t>Br• + H</a:t>
            </a:r>
            <a:r>
              <a:rPr lang="en-US" baseline="-6000" dirty="0"/>
              <a:t>2</a:t>
            </a:r>
            <a:r>
              <a:rPr lang="en-US" dirty="0">
                <a:ea typeface="ヒラギノ角ゴ ProN W3" charset="0"/>
                <a:cs typeface="ヒラギノ角ゴ ProN W3" charset="0"/>
              </a:rPr>
              <a:t> ⇄ </a:t>
            </a:r>
            <a:r>
              <a:rPr lang="en-US" dirty="0" err="1">
                <a:ea typeface="ヒラギノ角ゴ ProN W3" charset="0"/>
                <a:cs typeface="ヒラギノ角ゴ ProN W3" charset="0"/>
              </a:rPr>
              <a:t>HBr</a:t>
            </a:r>
            <a:r>
              <a:rPr lang="en-US" dirty="0">
                <a:ea typeface="ヒラギノ角ゴ ProN W3" charset="0"/>
                <a:cs typeface="ヒラギノ角ゴ ProN W3" charset="0"/>
              </a:rPr>
              <a:t> + H•</a:t>
            </a:r>
            <a:r>
              <a:rPr lang="en-US" dirty="0"/>
              <a:t>	(3)</a:t>
            </a:r>
          </a:p>
          <a:p>
            <a:pPr indent="311150">
              <a:lnSpc>
                <a:spcPts val="2100"/>
              </a:lnSpc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/>
              <a:t>H• + Br</a:t>
            </a:r>
            <a:r>
              <a:rPr lang="en-US" baseline="-6000" dirty="0"/>
              <a:t>2</a:t>
            </a:r>
            <a:r>
              <a:rPr lang="en-US" dirty="0">
                <a:ea typeface="ヒラギノ角ゴ ProN W3" charset="0"/>
                <a:cs typeface="ヒラギノ角ゴ ProN W3" charset="0"/>
              </a:rPr>
              <a:t> ⇄ </a:t>
            </a:r>
            <a:r>
              <a:rPr lang="en-US" dirty="0" err="1">
                <a:ea typeface="ヒラギノ角ゴ ProN W3" charset="0"/>
                <a:cs typeface="ヒラギノ角ゴ ProN W3" charset="0"/>
              </a:rPr>
              <a:t>HBr</a:t>
            </a:r>
            <a:r>
              <a:rPr lang="en-US" dirty="0">
                <a:ea typeface="ヒラギノ角ゴ ProN W3" charset="0"/>
                <a:cs typeface="ヒラギノ角ゴ ProN W3" charset="0"/>
              </a:rPr>
              <a:t> + Br•</a:t>
            </a:r>
            <a:r>
              <a:rPr lang="en-US" dirty="0"/>
              <a:t>	(4)</a:t>
            </a:r>
          </a:p>
          <a:p>
            <a:pPr indent="311150">
              <a:lnSpc>
                <a:spcPts val="2100"/>
              </a:lnSpc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>
                <a:ea typeface="ヒラギノ角ゴ ProN W3" charset="0"/>
                <a:cs typeface="ヒラギノ角ゴ ProN W3" charset="0"/>
              </a:rPr>
              <a:t>2 H• ⇄ H</a:t>
            </a:r>
            <a:r>
              <a:rPr lang="en-US" baseline="-6000" dirty="0"/>
              <a:t>2</a:t>
            </a:r>
            <a:r>
              <a:rPr lang="en-US" dirty="0"/>
              <a:t>	(5)</a:t>
            </a:r>
          </a:p>
          <a:p>
            <a:pPr indent="311150">
              <a:lnSpc>
                <a:spcPts val="2100"/>
              </a:lnSpc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/>
              <a:t>In Example 7.1 the rate of reaction (1) with respect to H</a:t>
            </a:r>
            <a:r>
              <a:rPr lang="en-US" baseline="-6000" dirty="0"/>
              <a:t>2</a:t>
            </a:r>
            <a:r>
              <a:rPr lang="en-US" dirty="0"/>
              <a:t> was used</a:t>
            </a:r>
          </a:p>
          <a:p>
            <a:pPr marL="762000" lvl="1"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/>
              <a:t>Simplified assuming step (4) to be effectively irreversible and step 5 to be kinetically insignificant</a:t>
            </a:r>
          </a:p>
          <a:p>
            <a:pPr marL="762000" lvl="1"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/>
              <a:t>Applied the </a:t>
            </a:r>
            <a:r>
              <a:rPr lang="en-US" dirty="0" err="1"/>
              <a:t>Bodenstein</a:t>
            </a:r>
            <a:r>
              <a:rPr lang="en-US" dirty="0"/>
              <a:t> steady state approximation to Br• and H•</a:t>
            </a:r>
          </a:p>
          <a:p>
            <a:pPr marL="762000" lvl="1"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endParaRPr lang="en-US" dirty="0" smtClean="0"/>
          </a:p>
          <a:p>
            <a:pPr marL="762000" lvl="1"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endParaRPr lang="en-US" dirty="0"/>
          </a:p>
          <a:p>
            <a:pPr marL="762000" lvl="1"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endParaRPr lang="en-US" dirty="0" smtClean="0"/>
          </a:p>
          <a:p>
            <a:pPr marL="762000" lvl="1"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endParaRPr lang="en-US" dirty="0"/>
          </a:p>
          <a:p>
            <a:pPr marL="762000" lvl="1"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endParaRPr lang="en-US" dirty="0" smtClean="0"/>
          </a:p>
          <a:p>
            <a:pPr marL="762000" lvl="1"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endParaRPr lang="en-US" dirty="0"/>
          </a:p>
          <a:p>
            <a:pPr marL="762000" lvl="1"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endParaRPr lang="en-US" dirty="0" smtClean="0"/>
          </a:p>
          <a:p>
            <a:pPr marL="762000" lvl="1"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endParaRPr lang="en-US" dirty="0"/>
          </a:p>
          <a:p>
            <a:pPr marL="762000" lvl="1"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 smtClean="0"/>
              <a:t>Final </a:t>
            </a:r>
            <a:r>
              <a:rPr lang="en-US" dirty="0"/>
              <a:t>rate expression after substitution:</a:t>
            </a:r>
          </a:p>
          <a:p>
            <a:pPr indent="311150">
              <a:spcBef>
                <a:spcPts val="3900"/>
              </a:spcBef>
              <a:tabLst>
                <a:tab pos="9732963" algn="r"/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/>
              <a:t>Half of the class will repeat only using the rate of reaction (1) with respect to Br</a:t>
            </a:r>
            <a:r>
              <a:rPr lang="en-US" baseline="-6000" dirty="0"/>
              <a:t>2</a:t>
            </a:r>
            <a:r>
              <a:rPr lang="en-US" dirty="0"/>
              <a:t> and half using the rate of reaction (1) with respect to </a:t>
            </a:r>
            <a:r>
              <a:rPr lang="en-US" dirty="0" err="1"/>
              <a:t>HBr</a:t>
            </a:r>
            <a:endParaRPr lang="en-US" dirty="0"/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1800" y="5562600"/>
            <a:ext cx="1982788" cy="1131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00" y="5054600"/>
            <a:ext cx="2857500" cy="162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1400" y="6858000"/>
            <a:ext cx="3502025" cy="146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Helvetica"/>
        <a:ea typeface="Heiti SC Medium"/>
        <a:cs typeface="Heiti SC Medium"/>
      </a:majorFont>
      <a:minorFont>
        <a:latin typeface="Helvetica"/>
        <a:ea typeface="Heiti SC Medium"/>
        <a:cs typeface="Heiti SC Medium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Title &amp; Bullets - Right">
  <a:themeElements>
    <a:clrScheme name="Title &amp; Bullets - Righ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Title, Bullets &amp; Photo">
  <a:themeElements>
    <a:clrScheme name="Title, Bullets &amp; Ph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&amp; Bullets">
  <a:themeElements>
    <a:clrScheme name="Title &amp; 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- Top">
  <a:themeElements>
    <a:clrScheme name="Title - To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Photo - Horizontal">
  <a:themeElements>
    <a:clrScheme name="Photo - Horizont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Photo - Vertical">
  <a:themeElements>
    <a:clrScheme name="Photo - Vertic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Bullets">
  <a:themeElements>
    <a:clrScheme name="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">
      <a:majorFont>
        <a:latin typeface="Gill Sans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Gill Sans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Title &amp; Bullets - Left">
  <a:themeElements>
    <a:clrScheme name="Title &amp; Bullets - Le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itle &amp; Bullets - 2 Column">
  <a:themeElements>
    <a:clrScheme name="Title &amp; Bullets - 2 Colum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Pages>0</Pages>
  <Words>652</Words>
  <Characters>0</Characters>
  <Application>Microsoft Macintosh PowerPoint</Application>
  <PresentationFormat>Custom</PresentationFormat>
  <Lines>0</Lines>
  <Paragraphs>110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11</vt:i4>
      </vt:variant>
      <vt:variant>
        <vt:lpstr>Slide Titles</vt:lpstr>
      </vt:variant>
      <vt:variant>
        <vt:i4>11</vt:i4>
      </vt:variant>
    </vt:vector>
  </HeadingPairs>
  <TitlesOfParts>
    <vt:vector size="22" baseType="lpstr">
      <vt:lpstr>Title &amp; Subtitle</vt:lpstr>
      <vt:lpstr>Title &amp; Bullets</vt:lpstr>
      <vt:lpstr>Title - Top</vt:lpstr>
      <vt:lpstr>Photo - Horizontal</vt:lpstr>
      <vt:lpstr>Photo - Vertical</vt:lpstr>
      <vt:lpstr>Bullets</vt:lpstr>
      <vt:lpstr>Blank</vt:lpstr>
      <vt:lpstr>Title &amp; Bullets - Left</vt:lpstr>
      <vt:lpstr>Title &amp; Bullets - 2 Column</vt:lpstr>
      <vt:lpstr>Title &amp; Bullets - Right</vt:lpstr>
      <vt:lpstr>Title, Bullets &amp; Photo</vt:lpstr>
      <vt:lpstr>A First Course on Kinetics and Reaction Engineering</vt:lpstr>
      <vt:lpstr>Where We’re Going</vt:lpstr>
      <vt:lpstr>Mechanistic Rate Expressions</vt:lpstr>
      <vt:lpstr>Questions?</vt:lpstr>
      <vt:lpstr>The Bodenstein Steady State Approximation</vt:lpstr>
      <vt:lpstr>Approach</vt:lpstr>
      <vt:lpstr>Solution</vt:lpstr>
      <vt:lpstr>Solution</vt:lpstr>
      <vt:lpstr>Non-Elementary Rate Expressions with Respect to Different Species</vt:lpstr>
      <vt:lpstr>Final Rate Expressions are Identical</vt:lpstr>
      <vt:lpstr>Where We’re Going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First Course on Kinetics and Reaction Engineering</dc:title>
  <dc:subject/>
  <dc:creator/>
  <cp:keywords/>
  <dc:description/>
  <cp:lastModifiedBy>Carl Lund</cp:lastModifiedBy>
  <cp:revision>3</cp:revision>
  <dcterms:modified xsi:type="dcterms:W3CDTF">2014-03-14T16:34:09Z</dcterms:modified>
</cp:coreProperties>
</file>