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59" r:id="rId13"/>
    <p:sldId id="260" r:id="rId14"/>
    <p:sldId id="271" r:id="rId15"/>
    <p:sldId id="262" r:id="rId16"/>
    <p:sldId id="263" r:id="rId17"/>
    <p:sldId id="264" r:id="rId18"/>
    <p:sldId id="265" r:id="rId19"/>
    <p:sldId id="257" r:id="rId20"/>
    <p:sldId id="261" r:id="rId21"/>
    <p:sldId id="267" r:id="rId2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68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2526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8750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7200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79601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1475812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33129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7483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375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93816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409491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3806490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2679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95768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3915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62666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04362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866073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9241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37834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5450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579839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965120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47687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0939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09837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252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4910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25772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57521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5347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479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07398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1544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65761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074404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95314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29075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92434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77042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25009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1485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1839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90932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47593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7039103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9435319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4687971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37492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01455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44422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69104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149571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56927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63561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7697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27017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109321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5212933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0451675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36507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85112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92589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54921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9552039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2239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0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10602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64766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113637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216941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905675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94807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43140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39042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85681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647691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0374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0005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33180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4054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960586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2206693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0615274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23860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46772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54331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93973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56358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012821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93984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08139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2202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58666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770819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5566326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75665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55067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3404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617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21103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036007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49234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01580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2862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866056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3957162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8561993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00488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0608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0059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041248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37138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6599285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98551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7524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0391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433345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018708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3690956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88621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796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5" Type="http://schemas.openxmlformats.org/officeDocument/2006/relationships/image" Target="../media/image18.emf"/><Relationship Id="rId6" Type="http://schemas.openxmlformats.org/officeDocument/2006/relationships/image" Target="../media/image19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6" Type="http://schemas.openxmlformats.org/officeDocument/2006/relationships/image" Target="../media/image9.emf"/><Relationship Id="rId7" Type="http://schemas.openxmlformats.org/officeDocument/2006/relationships/image" Target="../media/image10.emf"/><Relationship Id="rId8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7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Final Rate Expressions are Identical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The Bodenstein steady state approximation does not change, so the expressions for the partial pressures of Br• and H• remain the same</a:t>
            </a:r>
          </a:p>
          <a:p>
            <a:pPr>
              <a:spcBef>
                <a:spcPts val="13000"/>
              </a:spcBef>
            </a:pPr>
            <a:r>
              <a:rPr lang="en-US"/>
              <a:t>Rates with respect to Br</a:t>
            </a:r>
            <a:r>
              <a:rPr lang="en-US" baseline="-6000"/>
              <a:t>2</a:t>
            </a:r>
            <a:r>
              <a:rPr lang="en-US"/>
              <a:t> and HBr (after simplification for irreversible and insignificant steps)</a:t>
            </a:r>
          </a:p>
          <a:p>
            <a:pPr>
              <a:spcBef>
                <a:spcPts val="10600"/>
              </a:spcBef>
            </a:pPr>
            <a:r>
              <a:rPr lang="en-US"/>
              <a:t>After substitution of the Bodenstein steady state approximation expressions for the concentrations of the reactive intermediates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2870200"/>
            <a:ext cx="1982788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00300"/>
            <a:ext cx="28575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4749800"/>
            <a:ext cx="497046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435600"/>
            <a:ext cx="5640387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908800"/>
            <a:ext cx="5586413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6. Reaction Mechanisms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smtClean="0"/>
              <a:t>We</a:t>
            </a:r>
            <a:r>
              <a:rPr lang="en-US" smtClean="0">
                <a:latin typeface="Arial"/>
              </a:rPr>
              <a:t>’re Going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Mechanistic Rate Expressions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2501900"/>
            <a:ext cx="10464800" cy="6413500"/>
          </a:xfrm>
          <a:ln/>
        </p:spPr>
        <p:txBody>
          <a:bodyPr/>
          <a:lstStyle/>
          <a:p>
            <a:r>
              <a:rPr lang="en-US"/>
              <a:t>If a mechanistic step is kinetically insignificant, delete the terms that correspond to its rate</a:t>
            </a:r>
          </a:p>
          <a:p>
            <a:r>
              <a:rPr lang="en-US"/>
              <a:t>If a mechanistic step is effectively irreversible, delete the term that corresponds to its reverse rate</a:t>
            </a:r>
          </a:p>
          <a:p>
            <a:r>
              <a:rPr lang="en-US"/>
              <a:t>Apply Bodenstein steady state approximation to each reactive intermediate</a:t>
            </a:r>
          </a:p>
          <a:p>
            <a:pPr marL="762000" lvl="1">
              <a:spcBef>
                <a:spcPts val="4600"/>
              </a:spcBef>
            </a:pPr>
            <a:r>
              <a:rPr lang="en-US"/>
              <a:t> </a:t>
            </a:r>
          </a:p>
          <a:p>
            <a:pPr>
              <a:spcBef>
                <a:spcPts val="5500"/>
              </a:spcBef>
            </a:pPr>
            <a:r>
              <a:rPr lang="en-US"/>
              <a:t>Solve the resulting set of equations to obtain expressions for the concentrations of the reactive intermediates in terms of concentrations of stable species and rate coefficients from the reaction mechanism</a:t>
            </a:r>
          </a:p>
          <a:p>
            <a:pPr marL="762000" lvl="1"/>
            <a:r>
              <a:rPr lang="en-US"/>
              <a:t>Substitute these expressions into the mechanistic rate expression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963613"/>
            <a:ext cx="597376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4940300"/>
            <a:ext cx="581818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The Bodenstein Steady State Approximation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From a macroscopic point of view, the decomposition of N</a:t>
            </a:r>
            <a:r>
              <a:rPr lang="en-US" baseline="-6000"/>
              <a:t>2</a:t>
            </a:r>
            <a:r>
              <a:rPr lang="en-US"/>
              <a:t>O</a:t>
            </a:r>
            <a:r>
              <a:rPr lang="en-US" baseline="-6000"/>
              <a:t>5</a:t>
            </a:r>
            <a:r>
              <a:rPr lang="en-US"/>
              <a:t> appears to proceed according to equation (1). In actuality, that reaction is non-elementary. Suppose that the mechanism is given by reactions (2) through (4), where reaction (2) is reversible, but reactions (3) and (4) are irreversible. Using the Bodenstein steady state approximation, derive a rate expression for reaction (1) with respect to O</a:t>
            </a:r>
            <a:r>
              <a:rPr lang="en-US" baseline="-6000"/>
              <a:t>2</a:t>
            </a:r>
            <a:r>
              <a:rPr lang="en-US"/>
              <a:t>. The rate expression should not contain concentrations of reactive intermediates.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 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2 N</a:t>
            </a:r>
            <a:r>
              <a:rPr lang="en-US" baseline="-6000"/>
              <a:t>2</a:t>
            </a:r>
            <a:r>
              <a:rPr lang="en-US"/>
              <a:t>O</a:t>
            </a:r>
            <a:r>
              <a:rPr lang="en-US" baseline="-6000"/>
              <a:t>5</a:t>
            </a:r>
            <a:r>
              <a:rPr lang="en-US">
                <a:ea typeface="ヒラギノ角ゴ ProN W3" charset="0"/>
                <a:cs typeface="ヒラギノ角ゴ ProN W3" charset="0"/>
              </a:rPr>
              <a:t> ⇄ 4 NO</a:t>
            </a:r>
            <a:r>
              <a:rPr lang="en-US" baseline="-6000"/>
              <a:t>2</a:t>
            </a:r>
            <a:r>
              <a:rPr lang="en-US"/>
              <a:t> + O</a:t>
            </a:r>
            <a:r>
              <a:rPr lang="en-US" baseline="-6000"/>
              <a:t>2</a:t>
            </a:r>
            <a:r>
              <a:rPr lang="en-US"/>
              <a:t>	(1)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/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N</a:t>
            </a:r>
            <a:r>
              <a:rPr lang="en-US" baseline="-6000"/>
              <a:t>2</a:t>
            </a:r>
            <a:r>
              <a:rPr lang="en-US"/>
              <a:t>O</a:t>
            </a:r>
            <a:r>
              <a:rPr lang="en-US" baseline="-6000"/>
              <a:t>5</a:t>
            </a:r>
            <a:r>
              <a:rPr lang="en-US">
                <a:ea typeface="ヒラギノ角ゴ ProN W3" charset="0"/>
                <a:cs typeface="ヒラギノ角ゴ ProN W3" charset="0"/>
              </a:rPr>
              <a:t> ⇄ NO</a:t>
            </a:r>
            <a:r>
              <a:rPr lang="en-US" baseline="-6000"/>
              <a:t>2</a:t>
            </a:r>
            <a:r>
              <a:rPr lang="en-US"/>
              <a:t> + NO</a:t>
            </a:r>
            <a:r>
              <a:rPr lang="en-US" baseline="-6000"/>
              <a:t>3</a:t>
            </a:r>
            <a:r>
              <a:rPr lang="en-US"/>
              <a:t>	(2)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NO</a:t>
            </a:r>
            <a:r>
              <a:rPr lang="en-US" baseline="-6000"/>
              <a:t>2</a:t>
            </a:r>
            <a:r>
              <a:rPr lang="en-US"/>
              <a:t> + NO</a:t>
            </a:r>
            <a:r>
              <a:rPr lang="en-US" baseline="-6000"/>
              <a:t>3</a:t>
            </a:r>
            <a:r>
              <a:rPr lang="en-US">
                <a:cs typeface="Lucida Grande" charset="0"/>
              </a:rPr>
              <a:t> → NO</a:t>
            </a:r>
            <a:r>
              <a:rPr lang="en-US" baseline="-6000"/>
              <a:t>2</a:t>
            </a:r>
            <a:r>
              <a:rPr lang="en-US"/>
              <a:t> + NO + O</a:t>
            </a:r>
            <a:r>
              <a:rPr lang="en-US" baseline="-6000"/>
              <a:t>2</a:t>
            </a:r>
            <a:r>
              <a:rPr lang="en-US"/>
              <a:t>	(3)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NO + NO</a:t>
            </a:r>
            <a:r>
              <a:rPr lang="en-US" baseline="-6000"/>
              <a:t>3</a:t>
            </a:r>
            <a:r>
              <a:rPr lang="en-US">
                <a:cs typeface="Lucida Grande" charset="0"/>
              </a:rPr>
              <a:t> → 2 NO</a:t>
            </a:r>
            <a:r>
              <a:rPr lang="en-US" baseline="-6000"/>
              <a:t>2</a:t>
            </a:r>
            <a:r>
              <a:rPr lang="en-US"/>
              <a:t>	(4)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Approach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Check that the mechanism is valid</a:t>
            </a:r>
          </a:p>
          <a:p>
            <a:r>
              <a:rPr lang="en-US"/>
              <a:t>Identify the stable species and the reactive intermediates</a:t>
            </a:r>
          </a:p>
          <a:p>
            <a:r>
              <a:rPr lang="en-US"/>
              <a:t>Write an expression for the overall rate with respect to one of the reactants or products of the apparent overall reaction</a:t>
            </a:r>
          </a:p>
          <a:p>
            <a:pPr marL="762000" lvl="1"/>
            <a:r>
              <a:rPr lang="en-US"/>
              <a:t>Simplify the rate expression if any of the steps are kinetically insignificant or effectively irreversible</a:t>
            </a:r>
          </a:p>
          <a:p>
            <a:r>
              <a:rPr lang="en-US"/>
              <a:t>Write the Bodenstein steady state approximation for each reactive intermediate</a:t>
            </a:r>
          </a:p>
          <a:p>
            <a:pPr marL="762000" lvl="1"/>
            <a:r>
              <a:rPr lang="en-US"/>
              <a:t>Simplify the equations if any of the steps are kinetically insignificant or effectively irreversible</a:t>
            </a:r>
          </a:p>
          <a:p>
            <a:pPr marL="762000" lvl="1"/>
            <a:r>
              <a:rPr lang="en-US"/>
              <a:t>Solve the resulting equations to get expressions for the concentrations (or partial pressures) of each of the reactive intermediates</a:t>
            </a:r>
          </a:p>
          <a:p>
            <a:pPr marL="762000" lvl="1"/>
            <a:r>
              <a:rPr lang="en-US"/>
              <a:t>The resulting expressions should only contain rate coefficients and concentrations of stable species</a:t>
            </a:r>
          </a:p>
          <a:p>
            <a:r>
              <a:rPr lang="en-US"/>
              <a:t>Anywhere that the concentration of a reactive intermediate appears in the rate expression for the overall reaction, substitute the expression for it that resulted from applying the Bodenstein steady state approximation</a:t>
            </a:r>
          </a:p>
          <a:p>
            <a:r>
              <a:rPr lang="en-US"/>
              <a:t>Simplify, if possible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Macroscopically observed reaction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2 N</a:t>
            </a:r>
            <a:r>
              <a:rPr lang="en-US" baseline="-6000"/>
              <a:t>2</a:t>
            </a:r>
            <a:r>
              <a:rPr lang="en-US"/>
              <a:t>O</a:t>
            </a:r>
            <a:r>
              <a:rPr lang="en-US" baseline="-6000"/>
              <a:t>5</a:t>
            </a:r>
            <a:r>
              <a:rPr lang="en-US">
                <a:ea typeface="ヒラギノ角ゴ ProN W3" charset="0"/>
                <a:cs typeface="ヒラギノ角ゴ ProN W3" charset="0"/>
              </a:rPr>
              <a:t> ⇄ 4 NO</a:t>
            </a:r>
            <a:r>
              <a:rPr lang="en-US" baseline="-6000"/>
              <a:t>2</a:t>
            </a:r>
            <a:r>
              <a:rPr lang="en-US"/>
              <a:t> + O</a:t>
            </a:r>
            <a:r>
              <a:rPr lang="en-US" baseline="-6000"/>
              <a:t>2</a:t>
            </a:r>
            <a:r>
              <a:rPr lang="en-US"/>
              <a:t>	(1)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Proposed mechanism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N</a:t>
            </a:r>
            <a:r>
              <a:rPr lang="en-US" baseline="-6000"/>
              <a:t>2</a:t>
            </a:r>
            <a:r>
              <a:rPr lang="en-US"/>
              <a:t>O</a:t>
            </a:r>
            <a:r>
              <a:rPr lang="en-US" baseline="-6000"/>
              <a:t>5</a:t>
            </a:r>
            <a:r>
              <a:rPr lang="en-US">
                <a:ea typeface="ヒラギノ角ゴ ProN W3" charset="0"/>
                <a:cs typeface="ヒラギノ角ゴ ProN W3" charset="0"/>
              </a:rPr>
              <a:t> ⇄ NO</a:t>
            </a:r>
            <a:r>
              <a:rPr lang="en-US" baseline="-6000"/>
              <a:t>2</a:t>
            </a:r>
            <a:r>
              <a:rPr lang="en-US"/>
              <a:t> + NO</a:t>
            </a:r>
            <a:r>
              <a:rPr lang="en-US" baseline="-6000"/>
              <a:t>3</a:t>
            </a:r>
            <a:r>
              <a:rPr lang="en-US"/>
              <a:t>	(2)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NO</a:t>
            </a:r>
            <a:r>
              <a:rPr lang="en-US" baseline="-6000"/>
              <a:t>2</a:t>
            </a:r>
            <a:r>
              <a:rPr lang="en-US"/>
              <a:t> + NO</a:t>
            </a:r>
            <a:r>
              <a:rPr lang="en-US" baseline="-6000"/>
              <a:t>3</a:t>
            </a:r>
            <a:r>
              <a:rPr lang="en-US">
                <a:cs typeface="Lucida Grande" charset="0"/>
              </a:rPr>
              <a:t> → NO</a:t>
            </a:r>
            <a:r>
              <a:rPr lang="en-US" baseline="-6000"/>
              <a:t>2</a:t>
            </a:r>
            <a:r>
              <a:rPr lang="en-US"/>
              <a:t> + NO + O</a:t>
            </a:r>
            <a:r>
              <a:rPr lang="en-US" baseline="-6000"/>
              <a:t>2</a:t>
            </a:r>
            <a:r>
              <a:rPr lang="en-US"/>
              <a:t>	(3)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NO + NO</a:t>
            </a:r>
            <a:r>
              <a:rPr lang="en-US" baseline="-6000"/>
              <a:t>3</a:t>
            </a:r>
            <a:r>
              <a:rPr lang="en-US">
                <a:cs typeface="Lucida Grande" charset="0"/>
              </a:rPr>
              <a:t> → 2 NO</a:t>
            </a:r>
            <a:r>
              <a:rPr lang="en-US" baseline="-6000"/>
              <a:t>2</a:t>
            </a:r>
            <a:r>
              <a:rPr lang="en-US"/>
              <a:t>	(4)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The mechanism is valid</a:t>
            </a:r>
          </a:p>
          <a:p>
            <a:pPr marL="946150" lvl="1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Reaction (1) = 2 x reaction (2) + reaction (3) + reaction (4)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The reactive intermediates are NO and NO</a:t>
            </a:r>
            <a:r>
              <a:rPr lang="en-US" baseline="-6000"/>
              <a:t>3</a:t>
            </a:r>
            <a:endParaRPr lang="en-US"/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Overall rate with respect to O</a:t>
            </a:r>
            <a:r>
              <a:rPr lang="en-US" baseline="-6000"/>
              <a:t>2</a:t>
            </a:r>
            <a:endParaRPr lang="en-US"/>
          </a:p>
          <a:p>
            <a:pPr marL="946150" lvl="1">
              <a:spcBef>
                <a:spcPts val="900"/>
              </a:spcBef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 </a:t>
            </a:r>
          </a:p>
          <a:p>
            <a:pPr>
              <a:spcBef>
                <a:spcPts val="1200"/>
              </a:spcBef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Reactions (3) and (4) are irreversible, so the terms associated with their reverse rate can be deleted</a:t>
            </a:r>
          </a:p>
          <a:p>
            <a:pPr marL="946150" lvl="1">
              <a:spcBef>
                <a:spcPts val="900"/>
              </a:spcBef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 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This rate expression is not acceptable because the concentration of NO</a:t>
            </a:r>
            <a:r>
              <a:rPr lang="en-US" baseline="-6000"/>
              <a:t>3</a:t>
            </a:r>
            <a:r>
              <a:rPr lang="en-US"/>
              <a:t>, a reactive intermediate, appears in it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5867400"/>
            <a:ext cx="57673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7162800"/>
            <a:ext cx="28321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Bodenstein steady state approximation for NO and NO</a:t>
            </a:r>
            <a:r>
              <a:rPr lang="en-US" baseline="-6000"/>
              <a:t>3</a:t>
            </a:r>
            <a:endParaRPr lang="en-US"/>
          </a:p>
          <a:p>
            <a:pPr marL="762000" lvl="1">
              <a:spcBef>
                <a:spcPts val="900"/>
              </a:spcBef>
            </a:pPr>
            <a:r>
              <a:rPr lang="en-US"/>
              <a:t> </a:t>
            </a:r>
          </a:p>
          <a:p>
            <a:pPr marL="762000" lvl="1">
              <a:spcBef>
                <a:spcPts val="2200"/>
              </a:spcBef>
            </a:pPr>
            <a:r>
              <a:rPr lang="en-US"/>
              <a:t> </a:t>
            </a:r>
          </a:p>
          <a:p>
            <a:pPr>
              <a:spcBef>
                <a:spcPts val="6600"/>
              </a:spcBef>
            </a:pPr>
            <a:r>
              <a:rPr lang="en-US"/>
              <a:t>Reactions (3) and (4) are irreversible, so the terms associated with their reverse rate can be deleted</a:t>
            </a:r>
          </a:p>
          <a:p>
            <a:pPr marL="762000" lvl="1">
              <a:spcBef>
                <a:spcPts val="900"/>
              </a:spcBef>
            </a:pPr>
            <a:r>
              <a:rPr lang="en-US"/>
              <a:t> </a:t>
            </a:r>
          </a:p>
          <a:p>
            <a:pPr marL="762000" lvl="1">
              <a:spcBef>
                <a:spcPts val="1500"/>
              </a:spcBef>
            </a:pPr>
            <a:r>
              <a:rPr lang="en-US"/>
              <a:t> </a:t>
            </a:r>
          </a:p>
          <a:p>
            <a:pPr>
              <a:spcBef>
                <a:spcPts val="1200"/>
              </a:spcBef>
            </a:pPr>
            <a:r>
              <a:rPr lang="en-US"/>
              <a:t>Solving for the concentrations of NO and NO</a:t>
            </a:r>
            <a:r>
              <a:rPr lang="en-US" baseline="-6000"/>
              <a:t>3</a:t>
            </a:r>
            <a:endParaRPr lang="en-US"/>
          </a:p>
          <a:p>
            <a:pPr marL="762000" lvl="1">
              <a:spcBef>
                <a:spcPts val="1500"/>
              </a:spcBef>
            </a:pPr>
            <a:r>
              <a:rPr lang="en-US"/>
              <a:t> </a:t>
            </a:r>
          </a:p>
          <a:p>
            <a:pPr marL="762000" lvl="1">
              <a:spcBef>
                <a:spcPts val="5400"/>
              </a:spcBef>
            </a:pPr>
            <a:r>
              <a:rPr lang="en-US"/>
              <a:t> </a:t>
            </a:r>
          </a:p>
          <a:p>
            <a:pPr>
              <a:spcBef>
                <a:spcPts val="2800"/>
              </a:spcBef>
            </a:pPr>
            <a:r>
              <a:rPr lang="en-US"/>
              <a:t>Substituting into the rate expression</a:t>
            </a:r>
          </a:p>
          <a:p>
            <a:pPr marL="762000" lvl="1">
              <a:spcBef>
                <a:spcPts val="2200"/>
              </a:spcBef>
            </a:pPr>
            <a:r>
              <a:rPr lang="en-US"/>
              <a:t> 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968500"/>
            <a:ext cx="947578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590800"/>
            <a:ext cx="95535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4584700"/>
            <a:ext cx="47371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5067300"/>
            <a:ext cx="859948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67400"/>
            <a:ext cx="234315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6756400"/>
            <a:ext cx="347503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8089900"/>
            <a:ext cx="558641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Non-Elementary Rate Expressions</a:t>
            </a:r>
            <a:br>
              <a:rPr lang="en-US"/>
            </a:br>
            <a:r>
              <a:rPr lang="en-US"/>
              <a:t>with Respect to Different Species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358900"/>
            <a:ext cx="10464800" cy="7797800"/>
          </a:xfrm>
          <a:ln/>
        </p:spPr>
        <p:txBody>
          <a:bodyPr/>
          <a:lstStyle/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H</a:t>
            </a:r>
            <a:r>
              <a:rPr lang="en-US" baseline="-6000" dirty="0"/>
              <a:t>2</a:t>
            </a:r>
            <a:r>
              <a:rPr lang="en-US" dirty="0"/>
              <a:t> + Br</a:t>
            </a:r>
            <a:r>
              <a:rPr lang="en-US" baseline="-6000" dirty="0"/>
              <a:t>2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⇄ 2 </a:t>
            </a:r>
            <a:r>
              <a:rPr lang="en-US" dirty="0" err="1">
                <a:ea typeface="ヒラギノ角ゴ ProN W3" charset="0"/>
                <a:cs typeface="ヒラギノ角ゴ ProN W3" charset="0"/>
              </a:rPr>
              <a:t>HBr</a:t>
            </a:r>
            <a:r>
              <a:rPr lang="en-US" dirty="0"/>
              <a:t>	(1)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Mechanism</a:t>
            </a:r>
          </a:p>
          <a:p>
            <a:pPr indent="311150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Br</a:t>
            </a:r>
            <a:r>
              <a:rPr lang="en-US" baseline="-6000" dirty="0"/>
              <a:t>2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⇄ 2 Br•</a:t>
            </a:r>
            <a:r>
              <a:rPr lang="en-US" dirty="0"/>
              <a:t>	(2)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Br• + H</a:t>
            </a:r>
            <a:r>
              <a:rPr lang="en-US" baseline="-6000" dirty="0"/>
              <a:t>2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⇄ </a:t>
            </a:r>
            <a:r>
              <a:rPr lang="en-US" dirty="0" err="1">
                <a:ea typeface="ヒラギノ角ゴ ProN W3" charset="0"/>
                <a:cs typeface="ヒラギノ角ゴ ProN W3" charset="0"/>
              </a:rPr>
              <a:t>HBr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+ H•</a:t>
            </a:r>
            <a:r>
              <a:rPr lang="en-US" dirty="0"/>
              <a:t>	(3)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H• + Br</a:t>
            </a:r>
            <a:r>
              <a:rPr lang="en-US" baseline="-6000" dirty="0"/>
              <a:t>2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⇄ </a:t>
            </a:r>
            <a:r>
              <a:rPr lang="en-US" dirty="0" err="1">
                <a:ea typeface="ヒラギノ角ゴ ProN W3" charset="0"/>
                <a:cs typeface="ヒラギノ角ゴ ProN W3" charset="0"/>
              </a:rPr>
              <a:t>HBr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+ Br•</a:t>
            </a:r>
            <a:r>
              <a:rPr lang="en-US" dirty="0"/>
              <a:t>	(4)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2 H• ⇄ H</a:t>
            </a:r>
            <a:r>
              <a:rPr lang="en-US" baseline="-6000" dirty="0"/>
              <a:t>2</a:t>
            </a:r>
            <a:r>
              <a:rPr lang="en-US" dirty="0"/>
              <a:t>	(5)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In Example 7.1 the rate of reaction (1) with respect to H</a:t>
            </a:r>
            <a:r>
              <a:rPr lang="en-US" baseline="-6000" dirty="0"/>
              <a:t>2</a:t>
            </a:r>
            <a:r>
              <a:rPr lang="en-US" dirty="0"/>
              <a:t> was used</a:t>
            </a:r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Simplified assuming step (4) to be effectively irreversible and step 5 to be kinetically insignificant</a:t>
            </a:r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Applied the </a:t>
            </a:r>
            <a:r>
              <a:rPr lang="en-US" dirty="0" err="1"/>
              <a:t>Bodenstein</a:t>
            </a:r>
            <a:r>
              <a:rPr lang="en-US" dirty="0"/>
              <a:t> steady state approximation to Br• and H•</a:t>
            </a:r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 smtClean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 smtClean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 smtClean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 smtClean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 smtClean="0"/>
              <a:t>Final </a:t>
            </a:r>
            <a:r>
              <a:rPr lang="en-US" dirty="0"/>
              <a:t>rate expression after substitution:</a:t>
            </a:r>
          </a:p>
          <a:p>
            <a:pPr indent="311150">
              <a:spcBef>
                <a:spcPts val="3900"/>
              </a:spcBef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Half of the class will repeat only using the rate of reaction (1) with respect to Br</a:t>
            </a:r>
            <a:r>
              <a:rPr lang="en-US" baseline="-6000" dirty="0"/>
              <a:t>2</a:t>
            </a:r>
            <a:r>
              <a:rPr lang="en-US" dirty="0"/>
              <a:t> and half using the rate of reaction (1) with respect to </a:t>
            </a:r>
            <a:r>
              <a:rPr lang="en-US" dirty="0" err="1"/>
              <a:t>HBr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5562600"/>
            <a:ext cx="1982788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5054600"/>
            <a:ext cx="28575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6858000"/>
            <a:ext cx="35020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Pages>0</Pages>
  <Words>652</Words>
  <Characters>0</Characters>
  <Application>Microsoft Macintosh PowerPoint</Application>
  <PresentationFormat>Custom</PresentationFormat>
  <Lines>0</Lines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Title &amp; Subtitle</vt:lpstr>
      <vt:lpstr>Title &amp; Bullets</vt:lpstr>
      <vt:lpstr>Title - Top</vt:lpstr>
      <vt:lpstr>Photo - Horizontal</vt:lpstr>
      <vt:lpstr>Photo - Vertical</vt:lpstr>
      <vt:lpstr>Bullets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Mechanistic Rate Expressions</vt:lpstr>
      <vt:lpstr>Questions?</vt:lpstr>
      <vt:lpstr>The Bodenstein Steady State Approximation</vt:lpstr>
      <vt:lpstr>Approach</vt:lpstr>
      <vt:lpstr>Solution</vt:lpstr>
      <vt:lpstr>Solution</vt:lpstr>
      <vt:lpstr>Non-Elementary Rate Expressions with Respect to Different Species</vt:lpstr>
      <vt:lpstr>Final Rate Expressions are Identical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3</cp:revision>
  <dcterms:modified xsi:type="dcterms:W3CDTF">2014-03-14T16:34:09Z</dcterms:modified>
</cp:coreProperties>
</file>