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slideMaster" Target="slideMasters/slideMaster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060675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4734687"/>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23337330"/>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0858525"/>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55605565"/>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3488698"/>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748191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07076263"/>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98909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7171049"/>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8009340"/>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2250280"/>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5080259"/>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9336232"/>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86507026"/>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4015615"/>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86994038"/>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8374431"/>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3971204"/>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384573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4857599"/>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8286782"/>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0396225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81026684"/>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3498903"/>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4134513"/>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1598202"/>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6830169"/>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6221860"/>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62058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16706119"/>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713557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38930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6650487"/>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29529832"/>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9283744"/>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9259292"/>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3951774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1258631"/>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64876344"/>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4495410"/>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325766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02942834"/>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855965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7411180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647203"/>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99268647"/>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9013968"/>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192966"/>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5555310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0511913"/>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9598104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9589776"/>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3030"/>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9370330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094983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70097"/>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700302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89607207"/>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9642239"/>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864692"/>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7646009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339087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1967178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64594724"/>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63971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347637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43350369"/>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614326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54061958"/>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3981064"/>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0802089"/>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9303352"/>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8680004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302671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3041011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779680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5918823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9385515"/>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9927367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6823842"/>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4875093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043106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4568688"/>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9227007"/>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8240988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70696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0670134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8701645"/>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8184885"/>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708097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01252903"/>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773199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23244069"/>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694808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339657"/>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631774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4102058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742859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24317511"/>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6786381"/>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272335"/>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2960684"/>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8109863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65867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79410048"/>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14913380"/>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1317927"/>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1257852"/>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87292315"/>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21189577"/>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72827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94216862"/>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9059970"/>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4188182"/>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92283336"/>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361250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016528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8916920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1777098"/>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4795261"/>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3074"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Concentrations of Reactive Intermediates</a:t>
            </a:r>
          </a:p>
        </p:txBody>
      </p:sp>
      <p:sp>
        <p:nvSpPr>
          <p:cNvPr id="12290" name="Rectangle 2"/>
          <p:cNvSpPr>
            <a:spLocks noChangeArrowheads="1"/>
          </p:cNvSpPr>
          <p:nvPr>
            <p:ph type="body" idx="1"/>
          </p:nvPr>
        </p:nvSpPr>
        <p:spPr>
          <a:ln/>
        </p:spPr>
        <p:txBody>
          <a:bodyPr/>
          <a:lstStyle/>
          <a:p>
            <a:pPr>
              <a:buClrTx/>
            </a:pPr>
            <a:r>
              <a:rPr lang="en-US"/>
              <a:t>The pile of playing cards in the front of the room represents the reactants in a non-elementary reaction</a:t>
            </a:r>
          </a:p>
          <a:p>
            <a:pPr>
              <a:buClrTx/>
            </a:pPr>
            <a:r>
              <a:rPr lang="en-US"/>
              <a:t>I need two volunteers who will represent effectively irreversible mechanistic reaction steps</a:t>
            </a:r>
          </a:p>
          <a:p>
            <a:pPr marL="762000" lvl="1"/>
            <a:r>
              <a:rPr lang="en-US"/>
              <a:t>To be a reaction step you must take a card from the pile representing your reactant and put it on the pile representing your product</a:t>
            </a:r>
          </a:p>
          <a:p>
            <a:pPr>
              <a:buClrTx/>
            </a:pPr>
            <a:endParaRPr lang="en-US"/>
          </a:p>
          <a:p>
            <a:pPr>
              <a:buClrTx/>
            </a:pPr>
            <a:r>
              <a:rPr lang="en-US"/>
              <a:t>For illustration purposes, our mechanism will only have two steps with one intermediate</a:t>
            </a:r>
          </a:p>
          <a:p>
            <a:pPr marL="762000" lvl="1"/>
            <a:r>
              <a:rPr lang="en-US"/>
              <a:t>The reactants are relatively stable, so the first reaction should occur at a moderate rate</a:t>
            </a:r>
          </a:p>
          <a:p>
            <a:pPr marL="762000" lvl="1"/>
            <a:r>
              <a:rPr lang="en-US"/>
              <a:t>The intermediates are highly reactive, as soon as one appears, it should be converted to product as quickly as possible</a:t>
            </a:r>
          </a:p>
          <a:p>
            <a:pPr>
              <a:buClrTx/>
            </a:pPr>
            <a:r>
              <a:rPr lang="en-US"/>
              <a:t>Observe the concentration levels (how high the piles of playing cards representing reactants, intermediates, and products) vary over the course of the </a:t>
            </a:r>
            <a:r>
              <a:rPr lang="ja-JP" altLang="en-US">
                <a:latin typeface="Arial"/>
              </a:rPr>
              <a:t>“</a:t>
            </a:r>
            <a:r>
              <a:rPr lang="en-US"/>
              <a:t>reaction.</a:t>
            </a:r>
            <a:r>
              <a:rPr lang="ja-JP" altLang="en-US">
                <a:latin typeface="Arial"/>
              </a:rPr>
              <a:t>”</a:t>
            </a:r>
            <a:endParaRPr lang="en-US"/>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a:t>Add in the Reverse Reactions</a:t>
            </a:r>
          </a:p>
        </p:txBody>
      </p:sp>
      <p:sp>
        <p:nvSpPr>
          <p:cNvPr id="13314" name="Rectangle 2"/>
          <p:cNvSpPr>
            <a:spLocks noChangeArrowheads="1"/>
          </p:cNvSpPr>
          <p:nvPr>
            <p:ph type="body" idx="1"/>
          </p:nvPr>
        </p:nvSpPr>
        <p:spPr>
          <a:ln/>
        </p:spPr>
        <p:txBody>
          <a:bodyPr/>
          <a:lstStyle/>
          <a:p>
            <a:pPr>
              <a:buClrTx/>
            </a:pPr>
            <a:r>
              <a:rPr lang="en-US"/>
              <a:t>Now I need two more volunteers to represent the reverse mechanistic reactions</a:t>
            </a:r>
          </a:p>
          <a:p>
            <a:pPr marL="762000" lvl="1"/>
            <a:r>
              <a:rPr lang="en-US"/>
              <a:t>The reactant for the reverse of the first step is a reactive intermediate, as soon as one appears, it should be converted back to a reactant as quickly as possible</a:t>
            </a:r>
          </a:p>
          <a:p>
            <a:pPr marL="1206500" lvl="2">
              <a:buClrTx/>
            </a:pPr>
            <a:r>
              <a:rPr lang="en-US"/>
              <a:t>Note, the forward-going second step will simultaneously be trying to convert it to a product as quickly as possible - </a:t>
            </a:r>
            <a:r>
              <a:rPr lang="en-US" b="1"/>
              <a:t>DO NOT RIP MY PLAYING CARDS IN HALF!!</a:t>
            </a:r>
            <a:endParaRPr lang="en-US"/>
          </a:p>
          <a:p>
            <a:pPr marL="762000" lvl="1"/>
            <a:r>
              <a:rPr lang="en-US"/>
              <a:t>The products of the overall reaction are the reactants for the reverse of the second step, since the products of the overall reaction are relatively stable, the reverse of the second step should occur at a moderate rate</a:t>
            </a:r>
          </a:p>
          <a:p>
            <a:pPr marL="762000" lvl="1"/>
            <a:endParaRPr lang="en-US"/>
          </a:p>
          <a:p>
            <a:pPr>
              <a:buClrTx/>
            </a:pPr>
            <a:r>
              <a:rPr lang="en-US"/>
              <a:t>Once again, observe the concentration levels (how high the piles of playing cards representing reactants, intermediates, and products) vary over the course of the </a:t>
            </a:r>
            <a:r>
              <a:rPr lang="ja-JP" altLang="en-US">
                <a:latin typeface="Arial"/>
              </a:rPr>
              <a:t>“</a:t>
            </a:r>
            <a:r>
              <a:rPr lang="en-US"/>
              <a:t>reaction.</a:t>
            </a:r>
            <a:r>
              <a:rPr lang="ja-JP" altLang="en-US">
                <a:latin typeface="Arial"/>
              </a:rPr>
              <a:t>”</a:t>
            </a:r>
            <a:endParaRPr lang="en-US"/>
          </a:p>
          <a:p>
            <a:pPr>
              <a:buClrTx/>
            </a:pPr>
            <a:endParaRPr lang="en-US"/>
          </a:p>
          <a:p>
            <a:pPr>
              <a:buClrTx/>
            </a:pPr>
            <a:r>
              <a:rPr lang="en-US"/>
              <a:t>What would have changed if we added more mechanistic steps?</a:t>
            </a:r>
          </a:p>
          <a:p>
            <a:pPr>
              <a:buClrTx/>
            </a:pPr>
            <a:r>
              <a:rPr lang="en-US"/>
              <a:t>How long did it take for the intermediate concentration to reach steady state, compared to how long it would take to go through the whole deck of cards?</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339</Words>
  <Characters>0</Characters>
  <Application>Microsoft Macintosh PowerPoint</Application>
  <PresentationFormat>Custom</PresentationFormat>
  <Lines>0</Lines>
  <Paragraphs>19</Paragraphs>
  <Slides>2</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2</vt:i4>
      </vt:variant>
    </vt:vector>
  </HeadingPairs>
  <TitlesOfParts>
    <vt:vector size="18" baseType="lpstr">
      <vt:lpstr>Helvetica</vt:lpstr>
      <vt:lpstr>Heiti SC Light</vt:lpstr>
      <vt:lpstr>Lucida Grande</vt:lpstr>
      <vt:lpstr>Gill Sans</vt:lpstr>
      <vt:lpstr>Heiti SC Medium</vt:lpstr>
      <vt:lpstr>Title &amp; Bullets</vt:lpstr>
      <vt:lpstr>Bullets</vt:lpstr>
      <vt:lpstr>Title &amp; Subtitle</vt:lpstr>
      <vt:lpstr>Photo - Horizontal</vt:lpstr>
      <vt:lpstr>Photo - Vertical</vt:lpstr>
      <vt:lpstr>Title - Top</vt:lpstr>
      <vt:lpstr>Blank</vt:lpstr>
      <vt:lpstr>Title &amp; Bullets - Left</vt:lpstr>
      <vt:lpstr>Title &amp; Bullets - 2 Column</vt:lpstr>
      <vt:lpstr>Title &amp; Bullets - Right</vt:lpstr>
      <vt:lpstr>Title, Bullets &amp; Photo</vt:lpstr>
      <vt:lpstr>Concentrations of Reactive Intermediates</vt:lpstr>
      <vt:lpstr>Add in the Reverse Reactions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Concentrations of Reactive Intermediates</dc:title>
  <dc:subject/>
  <dc:creator/>
  <cp:keywords/>
  <dc:description/>
  <cp:lastModifiedBy>Carl Lund</cp:lastModifiedBy>
  <cp:revision>1</cp:revision>
  <dcterms:modified xsi:type="dcterms:W3CDTF">2014-03-14T14:05:50Z</dcterms:modified>
</cp:coreProperties>
</file>