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72" r:id="rId13"/>
    <p:sldId id="273" r:id="rId14"/>
    <p:sldId id="268" r:id="rId15"/>
    <p:sldId id="271" r:id="rId16"/>
    <p:sldId id="269" r:id="rId17"/>
    <p:sldId id="261" r:id="rId18"/>
    <p:sldId id="267" r:id="rId1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6718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0233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2464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78958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978688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47490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57376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29575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848213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722861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2787173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5149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52883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13839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91343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9128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182655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1551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83579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911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75280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249723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595648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30868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92658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93753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18120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328698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662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806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44099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559745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363167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30600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892118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73957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1677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6868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636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3719198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1440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1616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0166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92180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234506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2116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182492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71134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46489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36834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76060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76537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10863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459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2627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0478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553616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6454947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3670062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1581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8647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1918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2153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9523275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62057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2595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80819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90356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5119835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376676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7295955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919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61670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5757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8138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9815222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3195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74881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6419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6222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876448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2617635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6576432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15223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10470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06799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10878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845415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713744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31867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66291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48119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6911324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4273580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35750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12659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6439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19401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70834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2784342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34237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956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4097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50892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085450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738246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913691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5216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77743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4042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325594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89831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9528904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09282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89319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55717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0556396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476453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836506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5282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52665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6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Non-Elementary Reactions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What appears to be happening when observed macroscopically is actually the net effect of two or more elementary reactions occurring at the molecular level</a:t>
            </a:r>
          </a:p>
          <a:p>
            <a:pPr marL="762000" lvl="1"/>
            <a:r>
              <a:rPr lang="en-US"/>
              <a:t>Collectively the set of elementary reactions that actually occur at the molecular level is called the reaction mechanism</a:t>
            </a:r>
          </a:p>
          <a:p>
            <a:r>
              <a:rPr lang="en-US"/>
              <a:t>Mechanism rules</a:t>
            </a:r>
          </a:p>
          <a:p>
            <a:pPr marL="762000" lvl="1"/>
            <a:r>
              <a:rPr lang="en-US"/>
              <a:t>Each step must be an elementary reaction, and therefore must be reversible</a:t>
            </a:r>
          </a:p>
          <a:p>
            <a:pPr marL="762000" lvl="1"/>
            <a:r>
              <a:rPr lang="en-US"/>
              <a:t>Must be consistent with all available experimental data, not just kinetics data</a:t>
            </a:r>
          </a:p>
          <a:p>
            <a:pPr marL="762000" lvl="1"/>
            <a:r>
              <a:rPr lang="en-US"/>
              <a:t>There must be some linear combination of the mechanistic steps that exactly equals the macroscopically observed, non-elementary reaction</a:t>
            </a:r>
          </a:p>
          <a:p>
            <a:pPr>
              <a:spcBef>
                <a:spcPts val="500"/>
              </a:spcBef>
            </a:pPr>
            <a:r>
              <a:rPr lang="en-US"/>
              <a:t>Species that appear in the reaction mechanism, but not in the macroscopically observed, non-elementary reaction, are called reactive intermediates</a:t>
            </a:r>
          </a:p>
          <a:p>
            <a:r>
              <a:rPr lang="en-US"/>
              <a:t>The rate of consumption of a reactant, </a:t>
            </a:r>
            <a:r>
              <a:rPr lang="en-US" i="1"/>
              <a:t>i</a:t>
            </a:r>
            <a:r>
              <a:rPr lang="en-US"/>
              <a:t>, in the apparent macroscopic reaction, </a:t>
            </a:r>
            <a:r>
              <a:rPr lang="en-US" i="1"/>
              <a:t>j</a:t>
            </a:r>
            <a:r>
              <a:rPr lang="en-US"/>
              <a:t>, is the sum of the rate of consumption of that reactant in each of the mechanistic steps, </a:t>
            </a:r>
            <a:r>
              <a:rPr lang="en-US" i="1"/>
              <a:t>s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7580313"/>
            <a:ext cx="5973763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5170015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Chain Reaction (Closed Sequence) Mechanisms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Must contain inititation/termination steps</a:t>
            </a:r>
          </a:p>
          <a:p>
            <a:pPr marL="762000" lvl="1"/>
            <a:r>
              <a:rPr lang="en-US"/>
              <a:t>Initiation Step - generates one or more reactive intermediates without consuming any</a:t>
            </a:r>
          </a:p>
          <a:p>
            <a:pPr marL="762000" lvl="1"/>
            <a:r>
              <a:rPr lang="en-US"/>
              <a:t>Termination Step - consumes one or more reactive intermediates without generating any</a:t>
            </a:r>
          </a:p>
          <a:p>
            <a:r>
              <a:rPr lang="en-US"/>
              <a:t>Must contain propagation steps</a:t>
            </a:r>
          </a:p>
          <a:p>
            <a:pPr marL="762000" lvl="1"/>
            <a:r>
              <a:rPr lang="en-US"/>
              <a:t>Propagation Steps</a:t>
            </a:r>
          </a:p>
          <a:p>
            <a:pPr marL="1206500" lvl="2"/>
            <a:r>
              <a:rPr lang="en-US"/>
              <a:t>Each propagation step consumes one reactive intermediate and generate another one</a:t>
            </a:r>
          </a:p>
          <a:p>
            <a:pPr marL="1206500" lvl="2">
              <a:spcBef>
                <a:spcPts val="500"/>
              </a:spcBef>
            </a:pPr>
            <a:r>
              <a:rPr lang="en-US"/>
              <a:t>There is a linear combination of the propagation steps that equals the macroscopically observed, non-elementary reaction</a:t>
            </a:r>
          </a:p>
          <a:p>
            <a:pPr marL="1651000" lvl="3">
              <a:spcBef>
                <a:spcPts val="500"/>
              </a:spcBef>
            </a:pPr>
            <a:r>
              <a:rPr lang="en-US"/>
              <a:t>For this reason, the steps are said to form a closed sequence</a:t>
            </a:r>
          </a:p>
          <a:p>
            <a:pPr>
              <a:spcBef>
                <a:spcPts val="500"/>
              </a:spcBef>
            </a:pPr>
            <a:r>
              <a:rPr lang="en-US"/>
              <a:t>May contain other kinds of steps</a:t>
            </a:r>
          </a:p>
          <a:p>
            <a:pPr marL="762000" lvl="1">
              <a:spcBef>
                <a:spcPts val="500"/>
              </a:spcBef>
            </a:pPr>
            <a:r>
              <a:rPr lang="en-US"/>
              <a:t>Transfer Step - stops one growing chain and starts another</a:t>
            </a:r>
          </a:p>
          <a:p>
            <a:pPr marL="1206500" lvl="2"/>
            <a:r>
              <a:rPr lang="en-US"/>
              <a:t>Polymerization is a typical example</a:t>
            </a:r>
          </a:p>
          <a:p>
            <a:pPr marL="762000" lvl="1"/>
            <a:r>
              <a:rPr lang="en-US"/>
              <a:t>Branching - consumes one reactive intermediate and generates two more</a:t>
            </a:r>
          </a:p>
          <a:p>
            <a:pPr marL="1206500" lvl="2"/>
            <a:r>
              <a:rPr lang="en-US"/>
              <a:t>In exothermic systems, this can lead to explosions</a:t>
            </a:r>
          </a:p>
          <a:p>
            <a:r>
              <a:rPr lang="en-US"/>
              <a:t>Mechanisms that do not have propagation steps will consist of an open sequence of steps</a:t>
            </a:r>
          </a:p>
          <a:p>
            <a:pPr marL="762000" lvl="1"/>
            <a:r>
              <a:rPr lang="en-US"/>
              <a:t>Every step in an open sequence mechanism must occur at least once each time the non-elementary reaction occurs</a:t>
            </a:r>
          </a:p>
          <a:p>
            <a:pPr marL="762000" lvl="1"/>
            <a:r>
              <a:rPr lang="en-US"/>
              <a:t>The stoichiometric number of a step is the number of time it must occur for each occurrence of the non-elementary reaction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Testing the Plausibility of a Mechanism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The non-elementary, macroscopically observed reaction (1) has been studied using a variety of techniques. The experimental results are consistent with the mechanism presented in reactions (2) through (4), each of which is reversible.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+ 2 B ⇄ Y + Z</a:t>
            </a:r>
            <a:r>
              <a:rPr lang="en-US" dirty="0"/>
              <a:t>	(1)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B ⇄ J + K</a:t>
            </a:r>
            <a:r>
              <a:rPr lang="en-US" dirty="0"/>
              <a:t>	(2)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B + J ⇄ Y + Z</a:t>
            </a:r>
            <a:r>
              <a:rPr lang="en-US" dirty="0"/>
              <a:t>	(3)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Z + K ⇄ A + Y</a:t>
            </a:r>
            <a:r>
              <a:rPr lang="en-US" dirty="0"/>
              <a:t>	(4)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Is there a linear combination of the mechanistic steps that sums to give the macroscopically observed reaction?</a:t>
            </a:r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First try to answer this question without determining the number of mathematically independent equations, that is, by inspection.</a:t>
            </a:r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With more complicated mechanisms, obtaining an answer will require the determination of the number of mathematically independent equations; set up the reaction matrices needed in order to do this.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Two Mechanisms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Macroscopically Observed Reaction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	</a:t>
            </a:r>
            <a:r>
              <a:rPr lang="en-US" sz="1800" dirty="0" smtClean="0"/>
              <a:t>2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2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4</a:t>
            </a:r>
            <a:r>
              <a:rPr lang="en-US" sz="1800" dirty="0" smtClean="0"/>
              <a:t> + 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	(1)	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2 HD </a:t>
            </a:r>
            <a:endParaRPr lang="en-US" sz="1800" dirty="0" smtClean="0"/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Mechanism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	</a:t>
            </a:r>
            <a:r>
              <a:rPr lang="en-US" sz="1800" dirty="0" smtClean="0"/>
              <a:t>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</a:t>
            </a:r>
            <a:r>
              <a:rPr lang="en-US" sz="1800" baseline="-6000" dirty="0" smtClean="0"/>
              <a:t>3</a:t>
            </a:r>
            <a:r>
              <a:rPr lang="en-US" sz="1800" dirty="0" smtClean="0"/>
              <a:t>	(2)	2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32000" dirty="0" smtClean="0"/>
              <a:t>−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</a:t>
            </a:r>
            <a:r>
              <a:rPr lang="en-US" sz="1800" baseline="-6000" dirty="0" smtClean="0"/>
              <a:t>3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	(3)	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HD</a:t>
            </a:r>
            <a:r>
              <a:rPr lang="en-US" sz="1800" baseline="-6000" dirty="0" smtClean="0"/>
              <a:t>2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NO +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3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	(4)</a:t>
            </a:r>
            <a:r>
              <a:rPr lang="en-US" sz="1800" baseline="-6000" dirty="0" smtClean="0"/>
              <a:t>	</a:t>
            </a:r>
            <a:r>
              <a:rPr lang="en-US" sz="1800" dirty="0" smtClean="0"/>
              <a:t>HD</a:t>
            </a:r>
            <a:r>
              <a:rPr lang="en-US" sz="1800" baseline="-6000" dirty="0" smtClean="0"/>
              <a:t>2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HD + D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2 NO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4</a:t>
            </a:r>
            <a:r>
              <a:rPr lang="en-US" sz="1800" dirty="0" smtClean="0"/>
              <a:t>	(5)</a:t>
            </a:r>
            <a:r>
              <a:rPr lang="en-US" sz="1800" baseline="-6000" dirty="0" smtClean="0"/>
              <a:t>	</a:t>
            </a:r>
            <a:r>
              <a:rPr lang="en-US" sz="1800" dirty="0" smtClean="0"/>
              <a:t>D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D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D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	(6)	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D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HD + 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endParaRPr lang="en-US" dirty="0"/>
          </a:p>
          <a:p>
            <a:pPr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 For each of the two mechanisms given above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Identify all reactive intermediates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Determine whether the mechanism is an open sequence of steps or a closed sequence of steps (chain mechanism)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Write an expression for the rate of the apparent, macroscopically observed reaction with respect to one of the reactants or products in that reaction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CC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E2E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580</Words>
  <Characters>0</Characters>
  <Application>Microsoft Macintosh PowerPoint</Application>
  <PresentationFormat>Custom</PresentationFormat>
  <Lines>0</Lines>
  <Paragraphs>84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Non-Elementary Reactions</vt:lpstr>
      <vt:lpstr>Chain Reaction (Closed Sequence) Mechanisms</vt:lpstr>
      <vt:lpstr>Questions?</vt:lpstr>
      <vt:lpstr>Testing the Plausibility of a Mechanism</vt:lpstr>
      <vt:lpstr>Two Mechanisms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2014-03-12T14:36:11Z</dcterms:modified>
</cp:coreProperties>
</file>