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</p:sldMasterIdLst>
  <p:sldIdLst>
    <p:sldId id="256" r:id="rId12"/>
    <p:sldId id="272" r:id="rId13"/>
    <p:sldId id="273" r:id="rId14"/>
    <p:sldId id="268" r:id="rId15"/>
    <p:sldId id="271" r:id="rId16"/>
    <p:sldId id="269" r:id="rId17"/>
    <p:sldId id="261" r:id="rId18"/>
    <p:sldId id="267" r:id="rId19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68" y="-12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" Target="slides/slide1.xml"/><Relationship Id="rId13" Type="http://schemas.openxmlformats.org/officeDocument/2006/relationships/slide" Target="slides/slide2.xml"/><Relationship Id="rId14" Type="http://schemas.openxmlformats.org/officeDocument/2006/relationships/slide" Target="slides/slide3.xml"/><Relationship Id="rId15" Type="http://schemas.openxmlformats.org/officeDocument/2006/relationships/slide" Target="slides/slide4.xml"/><Relationship Id="rId16" Type="http://schemas.openxmlformats.org/officeDocument/2006/relationships/slide" Target="slides/slide5.xml"/><Relationship Id="rId17" Type="http://schemas.openxmlformats.org/officeDocument/2006/relationships/slide" Target="slides/slide6.xml"/><Relationship Id="rId18" Type="http://schemas.openxmlformats.org/officeDocument/2006/relationships/slide" Target="slides/slide7.xml"/><Relationship Id="rId19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67182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02336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24646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78958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9786885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948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47490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57376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29575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6848213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7228610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2787173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51491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72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72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52883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13839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91343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9128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1826551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27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51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15512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83579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4911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2775280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249723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5956486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30868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92658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9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9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93753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18120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3286980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76621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8066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44099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5597452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3631675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30600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8921187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73957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16774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68681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96361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3719198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14408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16161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01660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892180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2345064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221161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1824921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71134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41300"/>
            <a:ext cx="2925762" cy="8470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41300"/>
            <a:ext cx="8624888" cy="8470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46489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136834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76060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2765372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10863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459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26277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04787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0553616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6454947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3670062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15817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98647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19184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32153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9523275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62057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25957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80819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90356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5119835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3766763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7295955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19193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254000"/>
            <a:ext cx="146685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254000"/>
            <a:ext cx="424815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61670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57570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81388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9815222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31956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74881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64194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62225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3876448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2617635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6576432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15223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6137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613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10470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06799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0878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8454150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5713744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31867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66291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48119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6911324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4273580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335750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12659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64390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19401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70834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2784342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1342374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9569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40973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50892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7085450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7382461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2913691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52168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77743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40428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325594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89831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9528904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09282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89319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55717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0556396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476453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8836506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52821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52665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/>
          </p:cNvSpPr>
          <p:nvPr/>
        </p:nvSpPr>
        <p:spPr bwMode="auto">
          <a:xfrm>
            <a:off x="1293813" y="8985250"/>
            <a:ext cx="38401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© 2014 Carl Lund,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024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2700" y="16510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413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7978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612900"/>
            <a:ext cx="5867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254000"/>
            <a:ext cx="58674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431800"/>
            <a:ext cx="10464800" cy="857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651000"/>
            <a:ext cx="10464800" cy="728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 First Course on Kinetics and Reaction Engineering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Class 6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Where </a:t>
            </a:r>
            <a:r>
              <a:rPr lang="en-US" dirty="0" smtClean="0"/>
              <a:t>We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re </a:t>
            </a:r>
            <a:r>
              <a:rPr lang="en-US" dirty="0"/>
              <a:t>Going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r>
              <a:rPr lang="en-US"/>
              <a:t>Part II - Chemical Reaction Kinetics</a:t>
            </a:r>
          </a:p>
          <a:p>
            <a:pPr marL="762000" lvl="1"/>
            <a:r>
              <a:rPr lang="en-US"/>
              <a:t>A. Rate Expressions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4. Reaction Rates and Temperature Effects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5. Empirical and Theoretical Rate Expressions</a:t>
            </a:r>
          </a:p>
          <a:p>
            <a:pPr marL="1206500" lvl="2"/>
            <a:r>
              <a:rPr lang="en-US"/>
              <a:t>6. Reaction Mechanisms</a:t>
            </a:r>
          </a:p>
          <a:p>
            <a:pPr marL="1206500" lvl="2"/>
            <a:r>
              <a:rPr lang="en-US"/>
              <a:t>7. The Steady State Approximation</a:t>
            </a:r>
          </a:p>
          <a:p>
            <a:pPr marL="1206500" lvl="2"/>
            <a:r>
              <a:rPr lang="en-US"/>
              <a:t>8. Rate Determining Step</a:t>
            </a:r>
          </a:p>
          <a:p>
            <a:pPr marL="1206500" lvl="2"/>
            <a:r>
              <a:rPr lang="en-US"/>
              <a:t>9. Homogeneous and Enzymatic Catalysis</a:t>
            </a:r>
          </a:p>
          <a:p>
            <a:pPr marL="1206500" lvl="2"/>
            <a:r>
              <a:rPr lang="en-US"/>
              <a:t>10. Heterogeneous Catalysis</a:t>
            </a:r>
          </a:p>
          <a:p>
            <a:pPr marL="762000" lvl="1"/>
            <a:r>
              <a:rPr lang="en-US"/>
              <a:t>B. Kinetics Experiments</a:t>
            </a:r>
          </a:p>
          <a:p>
            <a:pPr marL="762000" lvl="1"/>
            <a:r>
              <a:rPr lang="en-US"/>
              <a:t>C. Analysis of Kinetics Data</a:t>
            </a:r>
          </a:p>
          <a:p>
            <a:r>
              <a:rPr lang="en-US"/>
              <a:t>Part III - Chemical Reaction Engineering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Non-Elementary Reactions</a:t>
            </a:r>
          </a:p>
        </p:txBody>
      </p:sp>
      <p:sp>
        <p:nvSpPr>
          <p:cNvPr id="1433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What appears to be happening when observed macroscopically is actually the net effect of two or more elementary reactions occurring at the molecular level</a:t>
            </a:r>
          </a:p>
          <a:p>
            <a:pPr marL="762000" lvl="1"/>
            <a:r>
              <a:rPr lang="en-US"/>
              <a:t>Collectively the set of elementary reactions that actually occur at the molecular level is called the reaction mechanism</a:t>
            </a:r>
          </a:p>
          <a:p>
            <a:r>
              <a:rPr lang="en-US"/>
              <a:t>Mechanism rules</a:t>
            </a:r>
          </a:p>
          <a:p>
            <a:pPr marL="762000" lvl="1"/>
            <a:r>
              <a:rPr lang="en-US"/>
              <a:t>Each step must be an elementary reaction, and therefore must be reversible</a:t>
            </a:r>
          </a:p>
          <a:p>
            <a:pPr marL="762000" lvl="1"/>
            <a:r>
              <a:rPr lang="en-US"/>
              <a:t>Must be consistent with all available experimental data, not just kinetics data</a:t>
            </a:r>
          </a:p>
          <a:p>
            <a:pPr marL="762000" lvl="1"/>
            <a:r>
              <a:rPr lang="en-US"/>
              <a:t>There must be some linear combination of the mechanistic steps that exactly equals the macroscopically observed, non-elementary reaction</a:t>
            </a:r>
          </a:p>
          <a:p>
            <a:pPr>
              <a:spcBef>
                <a:spcPts val="500"/>
              </a:spcBef>
            </a:pPr>
            <a:r>
              <a:rPr lang="en-US"/>
              <a:t>Species that appear in the reaction mechanism, but not in the macroscopically observed, non-elementary reaction, are called reactive intermediates</a:t>
            </a:r>
          </a:p>
          <a:p>
            <a:r>
              <a:rPr lang="en-US"/>
              <a:t>The rate of consumption of a reactant, </a:t>
            </a:r>
            <a:r>
              <a:rPr lang="en-US" i="1"/>
              <a:t>i</a:t>
            </a:r>
            <a:r>
              <a:rPr lang="en-US"/>
              <a:t>, in the apparent macroscopic reaction, </a:t>
            </a:r>
            <a:r>
              <a:rPr lang="en-US" i="1"/>
              <a:t>j</a:t>
            </a:r>
            <a:r>
              <a:rPr lang="en-US"/>
              <a:t>, is the sum of the rate of consumption of that reactant in each of the mechanistic steps, </a:t>
            </a:r>
            <a:r>
              <a:rPr lang="en-US" i="1"/>
              <a:t>s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7580313"/>
            <a:ext cx="5973763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5170015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Chain Reaction (Closed Sequence) Mechanisms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Must contain inititation/termination steps</a:t>
            </a:r>
          </a:p>
          <a:p>
            <a:pPr marL="762000" lvl="1"/>
            <a:r>
              <a:rPr lang="en-US"/>
              <a:t>Initiation Step - generates one or more reactive intermediates without consuming any</a:t>
            </a:r>
          </a:p>
          <a:p>
            <a:pPr marL="762000" lvl="1"/>
            <a:r>
              <a:rPr lang="en-US"/>
              <a:t>Termination Step - consumes one or more reactive intermediates without generating any</a:t>
            </a:r>
          </a:p>
          <a:p>
            <a:r>
              <a:rPr lang="en-US"/>
              <a:t>Must contain propagation steps</a:t>
            </a:r>
          </a:p>
          <a:p>
            <a:pPr marL="762000" lvl="1"/>
            <a:r>
              <a:rPr lang="en-US"/>
              <a:t>Propagation Steps</a:t>
            </a:r>
          </a:p>
          <a:p>
            <a:pPr marL="1206500" lvl="2"/>
            <a:r>
              <a:rPr lang="en-US"/>
              <a:t>Each propagation step consumes one reactive intermediate and generate another one</a:t>
            </a:r>
          </a:p>
          <a:p>
            <a:pPr marL="1206500" lvl="2">
              <a:spcBef>
                <a:spcPts val="500"/>
              </a:spcBef>
            </a:pPr>
            <a:r>
              <a:rPr lang="en-US"/>
              <a:t>There is a linear combination of the propagation steps that equals the macroscopically observed, non-elementary reaction</a:t>
            </a:r>
          </a:p>
          <a:p>
            <a:pPr marL="1651000" lvl="3">
              <a:spcBef>
                <a:spcPts val="500"/>
              </a:spcBef>
            </a:pPr>
            <a:r>
              <a:rPr lang="en-US"/>
              <a:t>For this reason, the steps are said to form a closed sequence</a:t>
            </a:r>
          </a:p>
          <a:p>
            <a:pPr>
              <a:spcBef>
                <a:spcPts val="500"/>
              </a:spcBef>
            </a:pPr>
            <a:r>
              <a:rPr lang="en-US"/>
              <a:t>May contain other kinds of steps</a:t>
            </a:r>
          </a:p>
          <a:p>
            <a:pPr marL="762000" lvl="1">
              <a:spcBef>
                <a:spcPts val="500"/>
              </a:spcBef>
            </a:pPr>
            <a:r>
              <a:rPr lang="en-US"/>
              <a:t>Transfer Step - stops one growing chain and starts another</a:t>
            </a:r>
          </a:p>
          <a:p>
            <a:pPr marL="1206500" lvl="2"/>
            <a:r>
              <a:rPr lang="en-US"/>
              <a:t>Polymerization is a typical example</a:t>
            </a:r>
          </a:p>
          <a:p>
            <a:pPr marL="762000" lvl="1"/>
            <a:r>
              <a:rPr lang="en-US"/>
              <a:t>Branching - consumes one reactive intermediate and generates two more</a:t>
            </a:r>
          </a:p>
          <a:p>
            <a:pPr marL="1206500" lvl="2"/>
            <a:r>
              <a:rPr lang="en-US"/>
              <a:t>In exothermic systems, this can lead to explosions</a:t>
            </a:r>
          </a:p>
          <a:p>
            <a:r>
              <a:rPr lang="en-US"/>
              <a:t>Mechanisms that do not have propagation steps will consist of an open sequence of steps</a:t>
            </a:r>
          </a:p>
          <a:p>
            <a:pPr marL="762000" lvl="1"/>
            <a:r>
              <a:rPr lang="en-US"/>
              <a:t>Every step in an open sequence mechanism must occur at least once each time the non-elementary reaction occurs</a:t>
            </a:r>
          </a:p>
          <a:p>
            <a:pPr marL="762000" lvl="1"/>
            <a:r>
              <a:rPr lang="en-US"/>
              <a:t>The stoichiometric number of a step is the number of time it must occur for each occurrence of the non-elementary reaction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4521200"/>
            <a:ext cx="10464800" cy="698500"/>
          </a:xfrm>
          <a:ln/>
        </p:spPr>
        <p:txBody>
          <a:bodyPr/>
          <a:lstStyle/>
          <a:p>
            <a:r>
              <a:rPr lang="en-US"/>
              <a:t>Questions?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Testing the Plausibility of a Mechanism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The non-elementary, macroscopically observed reaction (1) has been studied using a variety of techniques. The experimental results are consistent with the mechanism presented in reactions (2) through (4), each of which is reversible.</a:t>
            </a:r>
          </a:p>
          <a:p>
            <a:pPr marL="0" indent="0"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>
                <a:ea typeface="ヒラギノ角ゴ ProN W3" charset="0"/>
                <a:cs typeface="ヒラギノ角ゴ ProN W3" charset="0"/>
              </a:rPr>
              <a:t>A + 2 B ⇄ Y + Z</a:t>
            </a:r>
            <a:r>
              <a:rPr lang="en-US" dirty="0"/>
              <a:t>	(1)</a:t>
            </a:r>
          </a:p>
          <a:p>
            <a:pPr marL="0" indent="0"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>
                <a:ea typeface="ヒラギノ角ゴ ProN W3" charset="0"/>
                <a:cs typeface="ヒラギノ角ゴ ProN W3" charset="0"/>
              </a:rPr>
              <a:t>A + B ⇄ J + K</a:t>
            </a:r>
            <a:r>
              <a:rPr lang="en-US" dirty="0"/>
              <a:t>	(2)</a:t>
            </a:r>
          </a:p>
          <a:p>
            <a:pPr marL="0" indent="0"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>
                <a:ea typeface="ヒラギノ角ゴ ProN W3" charset="0"/>
                <a:cs typeface="ヒラギノ角ゴ ProN W3" charset="0"/>
              </a:rPr>
              <a:t>B + J ⇄ Y + Z</a:t>
            </a:r>
            <a:r>
              <a:rPr lang="en-US" dirty="0"/>
              <a:t>	(3)</a:t>
            </a:r>
          </a:p>
          <a:p>
            <a:pPr marL="0" indent="0"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>
                <a:ea typeface="ヒラギノ角ゴ ProN W3" charset="0"/>
                <a:cs typeface="ヒラギノ角ゴ ProN W3" charset="0"/>
              </a:rPr>
              <a:t>Z + K ⇄ A + Y</a:t>
            </a:r>
            <a:r>
              <a:rPr lang="en-US" dirty="0"/>
              <a:t>	(4)</a:t>
            </a:r>
          </a:p>
          <a:p>
            <a:pPr marL="0" indent="0"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Is there a linear combination of the mechanistic steps that sums to give the macroscopically observed reaction?</a:t>
            </a:r>
          </a:p>
          <a:p>
            <a:pPr marL="444500" lvl="1" indent="0"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endParaRPr lang="en-US" dirty="0"/>
          </a:p>
          <a:p>
            <a:pPr marL="444500" lvl="1" indent="0"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First try to answer this question without determining the number of mathematically independent equations, that is, by inspection.</a:t>
            </a:r>
          </a:p>
          <a:p>
            <a:pPr marL="444500" lvl="1" indent="0"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endParaRPr lang="en-US" dirty="0"/>
          </a:p>
          <a:p>
            <a:pPr marL="444500" lvl="1" indent="0"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With more complicated mechanisms, obtaining an answer will require the determination of the number of mathematically independent equations; set up the reaction matrices needed in order to do this.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Two Mechanisms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dirty="0" smtClean="0"/>
              <a:t>Macroscopically Observed Reaction</a:t>
            </a:r>
          </a:p>
          <a:p>
            <a:pPr marL="0" indent="0">
              <a:buNone/>
              <a:tabLst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dirty="0" smtClean="0"/>
              <a:t>	</a:t>
            </a:r>
            <a:r>
              <a:rPr lang="en-US" sz="1800" dirty="0" smtClean="0"/>
              <a:t>2 N</a:t>
            </a:r>
            <a:r>
              <a:rPr lang="en-US" sz="1800" baseline="-6000" dirty="0" smtClean="0"/>
              <a:t>2</a:t>
            </a:r>
            <a:r>
              <a:rPr lang="en-US" sz="1800" dirty="0" smtClean="0"/>
              <a:t>O</a:t>
            </a:r>
            <a:r>
              <a:rPr lang="en-US" sz="1800" baseline="-6000" dirty="0" smtClean="0"/>
              <a:t>5</a:t>
            </a:r>
            <a:r>
              <a:rPr lang="en-US" sz="1800" dirty="0" smtClean="0">
                <a:ea typeface="ヒラギノ角ゴ ProN W3" charset="0"/>
                <a:cs typeface="ヒラギノ角ゴ ProN W3" charset="0"/>
              </a:rPr>
              <a:t> ⇄ 2 N</a:t>
            </a:r>
            <a:r>
              <a:rPr lang="en-US" sz="1800" baseline="-6000" dirty="0" smtClean="0"/>
              <a:t>2</a:t>
            </a:r>
            <a:r>
              <a:rPr lang="en-US" sz="1800" dirty="0" smtClean="0"/>
              <a:t>O</a:t>
            </a:r>
            <a:r>
              <a:rPr lang="en-US" sz="1800" baseline="-6000" dirty="0" smtClean="0"/>
              <a:t>4</a:t>
            </a:r>
            <a:r>
              <a:rPr lang="en-US" sz="1800" dirty="0" smtClean="0"/>
              <a:t> + O</a:t>
            </a:r>
            <a:r>
              <a:rPr lang="en-US" sz="1800" baseline="-6000" dirty="0" smtClean="0"/>
              <a:t>2</a:t>
            </a:r>
            <a:r>
              <a:rPr lang="en-US" sz="1800" dirty="0" smtClean="0"/>
              <a:t>	(1)	H</a:t>
            </a:r>
            <a:r>
              <a:rPr lang="en-US" sz="1800" baseline="-6000" dirty="0" smtClean="0"/>
              <a:t>2</a:t>
            </a:r>
            <a:r>
              <a:rPr lang="en-US" sz="1800" dirty="0" smtClean="0"/>
              <a:t> + D</a:t>
            </a:r>
            <a:r>
              <a:rPr lang="en-US" sz="1800" baseline="-6000" dirty="0" smtClean="0"/>
              <a:t>2</a:t>
            </a:r>
            <a:r>
              <a:rPr lang="en-US" sz="1800" dirty="0" smtClean="0">
                <a:ea typeface="ヒラギノ角ゴ ProN W3" charset="0"/>
                <a:cs typeface="ヒラギノ角ゴ ProN W3" charset="0"/>
              </a:rPr>
              <a:t> ⇄ 2 HD </a:t>
            </a:r>
            <a:endParaRPr lang="en-US" sz="1800" dirty="0" smtClean="0"/>
          </a:p>
          <a:p>
            <a:pPr>
              <a:tabLst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dirty="0" smtClean="0"/>
              <a:t>Mechanism</a:t>
            </a:r>
          </a:p>
          <a:p>
            <a:pPr marL="0" indent="0">
              <a:buNone/>
              <a:tabLst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dirty="0" smtClean="0"/>
              <a:t>	</a:t>
            </a:r>
            <a:r>
              <a:rPr lang="en-US" sz="1800" dirty="0" smtClean="0"/>
              <a:t>N</a:t>
            </a:r>
            <a:r>
              <a:rPr lang="en-US" sz="1800" baseline="-6000" dirty="0" smtClean="0"/>
              <a:t>2</a:t>
            </a:r>
            <a:r>
              <a:rPr lang="en-US" sz="1800" dirty="0" smtClean="0"/>
              <a:t>O</a:t>
            </a:r>
            <a:r>
              <a:rPr lang="en-US" sz="1800" baseline="-6000" dirty="0" smtClean="0"/>
              <a:t>5</a:t>
            </a:r>
            <a:r>
              <a:rPr lang="en-US" sz="1800" dirty="0" smtClean="0">
                <a:ea typeface="ヒラギノ角ゴ ProN W3" charset="0"/>
                <a:cs typeface="ヒラギノ角ゴ ProN W3" charset="0"/>
              </a:rPr>
              <a:t> ⇄ NO</a:t>
            </a:r>
            <a:r>
              <a:rPr lang="en-US" sz="1800" baseline="-6000" dirty="0" smtClean="0"/>
              <a:t>2</a:t>
            </a:r>
            <a:r>
              <a:rPr lang="en-US" sz="1800" dirty="0" smtClean="0"/>
              <a:t> + NO</a:t>
            </a:r>
            <a:r>
              <a:rPr lang="en-US" sz="1800" baseline="-6000" dirty="0" smtClean="0"/>
              <a:t>3</a:t>
            </a:r>
            <a:r>
              <a:rPr lang="en-US" sz="1800" dirty="0" smtClean="0"/>
              <a:t>	(2)	2 H</a:t>
            </a:r>
            <a:r>
              <a:rPr lang="en-US" sz="1800" baseline="-6000" dirty="0" smtClean="0"/>
              <a:t>2</a:t>
            </a:r>
            <a:r>
              <a:rPr lang="en-US" sz="1800" dirty="0" smtClean="0">
                <a:ea typeface="ヒラギノ角ゴ ProN W3" charset="0"/>
                <a:cs typeface="ヒラギノ角ゴ ProN W3" charset="0"/>
              </a:rPr>
              <a:t> ⇄ H</a:t>
            </a:r>
            <a:r>
              <a:rPr lang="en-US" sz="1800" baseline="-6000" dirty="0" smtClean="0"/>
              <a:t>3</a:t>
            </a:r>
            <a:r>
              <a:rPr lang="en-US" sz="1800" baseline="32000" dirty="0" smtClean="0"/>
              <a:t>+</a:t>
            </a:r>
            <a:r>
              <a:rPr lang="en-US" sz="1800" dirty="0" smtClean="0"/>
              <a:t> + H</a:t>
            </a:r>
            <a:r>
              <a:rPr lang="en-US" sz="1800" baseline="32000" dirty="0" smtClean="0"/>
              <a:t>−</a:t>
            </a:r>
            <a:endParaRPr lang="en-US" sz="1800" dirty="0" smtClean="0"/>
          </a:p>
          <a:p>
            <a:pPr marL="0" indent="0">
              <a:buNone/>
              <a:tabLst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sz="1800" dirty="0" smtClean="0"/>
              <a:t>	NO</a:t>
            </a:r>
            <a:r>
              <a:rPr lang="en-US" sz="1800" baseline="-6000" dirty="0" smtClean="0"/>
              <a:t>2</a:t>
            </a:r>
            <a:r>
              <a:rPr lang="en-US" sz="1800" dirty="0" smtClean="0"/>
              <a:t> + NO</a:t>
            </a:r>
            <a:r>
              <a:rPr lang="en-US" sz="1800" baseline="-6000" dirty="0" smtClean="0"/>
              <a:t>3</a:t>
            </a:r>
            <a:r>
              <a:rPr lang="en-US" sz="1800" dirty="0" smtClean="0">
                <a:ea typeface="ヒラギノ角ゴ ProN W3" charset="0"/>
                <a:cs typeface="ヒラギノ角ゴ ProN W3" charset="0"/>
              </a:rPr>
              <a:t> ⇄ NO</a:t>
            </a:r>
            <a:r>
              <a:rPr lang="en-US" sz="1800" baseline="-6000" dirty="0" smtClean="0"/>
              <a:t>2</a:t>
            </a:r>
            <a:r>
              <a:rPr lang="en-US" sz="1800" dirty="0" smtClean="0"/>
              <a:t> + O</a:t>
            </a:r>
            <a:r>
              <a:rPr lang="en-US" sz="1800" baseline="-6000" dirty="0" smtClean="0"/>
              <a:t>2</a:t>
            </a:r>
            <a:r>
              <a:rPr lang="en-US" sz="1800" dirty="0" smtClean="0"/>
              <a:t> + NO	(3)	H</a:t>
            </a:r>
            <a:r>
              <a:rPr lang="en-US" sz="1800" baseline="-6000" dirty="0" smtClean="0"/>
              <a:t>3</a:t>
            </a:r>
            <a:r>
              <a:rPr lang="en-US" sz="1800" baseline="32000" dirty="0" smtClean="0"/>
              <a:t>+</a:t>
            </a:r>
            <a:r>
              <a:rPr lang="en-US" sz="1800" dirty="0" smtClean="0"/>
              <a:t> + D</a:t>
            </a:r>
            <a:r>
              <a:rPr lang="en-US" sz="1800" baseline="-6000" dirty="0" smtClean="0"/>
              <a:t>2</a:t>
            </a:r>
            <a:r>
              <a:rPr lang="en-US" sz="1800" dirty="0" smtClean="0">
                <a:ea typeface="ヒラギノ角ゴ ProN W3" charset="0"/>
                <a:cs typeface="ヒラギノ角ゴ ProN W3" charset="0"/>
              </a:rPr>
              <a:t> ⇄ H</a:t>
            </a:r>
            <a:r>
              <a:rPr lang="en-US" sz="1800" baseline="-6000" dirty="0" smtClean="0"/>
              <a:t>2</a:t>
            </a:r>
            <a:r>
              <a:rPr lang="en-US" sz="1800" dirty="0" smtClean="0"/>
              <a:t> + HD</a:t>
            </a:r>
            <a:r>
              <a:rPr lang="en-US" sz="1800" baseline="-6000" dirty="0" smtClean="0"/>
              <a:t>2</a:t>
            </a:r>
            <a:r>
              <a:rPr lang="en-US" sz="1800" baseline="32000" dirty="0" smtClean="0"/>
              <a:t>+</a:t>
            </a:r>
            <a:endParaRPr lang="en-US" sz="1800" dirty="0" smtClean="0"/>
          </a:p>
          <a:p>
            <a:pPr marL="0" indent="0">
              <a:buNone/>
              <a:tabLst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sz="1800" dirty="0" smtClean="0"/>
              <a:t>	NO + N</a:t>
            </a:r>
            <a:r>
              <a:rPr lang="en-US" sz="1800" baseline="-6000" dirty="0" smtClean="0"/>
              <a:t>2</a:t>
            </a:r>
            <a:r>
              <a:rPr lang="en-US" sz="1800" dirty="0" smtClean="0"/>
              <a:t>O</a:t>
            </a:r>
            <a:r>
              <a:rPr lang="en-US" sz="1800" baseline="-6000" dirty="0" smtClean="0"/>
              <a:t>5</a:t>
            </a:r>
            <a:r>
              <a:rPr lang="en-US" sz="1800" dirty="0" smtClean="0">
                <a:ea typeface="ヒラギノ角ゴ ProN W3" charset="0"/>
                <a:cs typeface="ヒラギノ角ゴ ProN W3" charset="0"/>
              </a:rPr>
              <a:t> ⇄ 3 NO</a:t>
            </a:r>
            <a:r>
              <a:rPr lang="en-US" sz="1800" baseline="-6000" dirty="0" smtClean="0"/>
              <a:t>2</a:t>
            </a:r>
            <a:r>
              <a:rPr lang="en-US" sz="1800" dirty="0" smtClean="0"/>
              <a:t>	(4)</a:t>
            </a:r>
            <a:r>
              <a:rPr lang="en-US" sz="1800" baseline="-6000" dirty="0" smtClean="0"/>
              <a:t>	</a:t>
            </a:r>
            <a:r>
              <a:rPr lang="en-US" sz="1800" dirty="0" smtClean="0"/>
              <a:t>HD</a:t>
            </a:r>
            <a:r>
              <a:rPr lang="en-US" sz="1800" baseline="-6000" dirty="0" smtClean="0"/>
              <a:t>2</a:t>
            </a:r>
            <a:r>
              <a:rPr lang="en-US" sz="1800" baseline="32000" dirty="0" smtClean="0"/>
              <a:t>+</a:t>
            </a:r>
            <a:r>
              <a:rPr lang="en-US" sz="1800" dirty="0" smtClean="0"/>
              <a:t> + D</a:t>
            </a:r>
            <a:r>
              <a:rPr lang="en-US" sz="1800" baseline="-6000" dirty="0" smtClean="0"/>
              <a:t>2</a:t>
            </a:r>
            <a:r>
              <a:rPr lang="en-US" sz="1800" dirty="0" smtClean="0">
                <a:ea typeface="ヒラギノ角ゴ ProN W3" charset="0"/>
                <a:cs typeface="ヒラギノ角ゴ ProN W3" charset="0"/>
              </a:rPr>
              <a:t> ⇄ HD + D</a:t>
            </a:r>
            <a:r>
              <a:rPr lang="en-US" sz="1800" baseline="-6000" dirty="0" smtClean="0"/>
              <a:t>3</a:t>
            </a:r>
            <a:r>
              <a:rPr lang="en-US" sz="1800" baseline="32000" dirty="0" smtClean="0"/>
              <a:t>+</a:t>
            </a:r>
            <a:endParaRPr lang="en-US" sz="1800" dirty="0" smtClean="0"/>
          </a:p>
          <a:p>
            <a:pPr marL="0" indent="0">
              <a:buNone/>
              <a:tabLst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sz="1800" dirty="0" smtClean="0"/>
              <a:t>	2 NO</a:t>
            </a:r>
            <a:r>
              <a:rPr lang="en-US" sz="1800" baseline="-6000" dirty="0" smtClean="0"/>
              <a:t>2</a:t>
            </a:r>
            <a:r>
              <a:rPr lang="en-US" sz="1800" dirty="0" smtClean="0">
                <a:ea typeface="ヒラギノ角ゴ ProN W3" charset="0"/>
                <a:cs typeface="ヒラギノ角ゴ ProN W3" charset="0"/>
              </a:rPr>
              <a:t> ⇄ N</a:t>
            </a:r>
            <a:r>
              <a:rPr lang="en-US" sz="1800" baseline="-6000" dirty="0" smtClean="0"/>
              <a:t>2</a:t>
            </a:r>
            <a:r>
              <a:rPr lang="en-US" sz="1800" dirty="0" smtClean="0"/>
              <a:t>O</a:t>
            </a:r>
            <a:r>
              <a:rPr lang="en-US" sz="1800" baseline="-6000" dirty="0" smtClean="0"/>
              <a:t>4</a:t>
            </a:r>
            <a:r>
              <a:rPr lang="en-US" sz="1800" dirty="0" smtClean="0"/>
              <a:t>	(5)</a:t>
            </a:r>
            <a:r>
              <a:rPr lang="en-US" sz="1800" baseline="-6000" dirty="0" smtClean="0"/>
              <a:t>	</a:t>
            </a:r>
            <a:r>
              <a:rPr lang="en-US" sz="1800" dirty="0" smtClean="0"/>
              <a:t>D</a:t>
            </a:r>
            <a:r>
              <a:rPr lang="en-US" sz="1800" baseline="-6000" dirty="0" smtClean="0"/>
              <a:t>3</a:t>
            </a:r>
            <a:r>
              <a:rPr lang="en-US" sz="1800" baseline="32000" dirty="0" smtClean="0"/>
              <a:t>+</a:t>
            </a:r>
            <a:r>
              <a:rPr lang="en-US" sz="1800" dirty="0" smtClean="0"/>
              <a:t> + H</a:t>
            </a:r>
            <a:r>
              <a:rPr lang="en-US" sz="1800" baseline="-6000" dirty="0" smtClean="0"/>
              <a:t>2</a:t>
            </a:r>
            <a:r>
              <a:rPr lang="en-US" sz="1800" dirty="0" smtClean="0">
                <a:ea typeface="ヒラギノ角ゴ ProN W3" charset="0"/>
                <a:cs typeface="ヒラギノ角ゴ ProN W3" charset="0"/>
              </a:rPr>
              <a:t> ⇄ D</a:t>
            </a:r>
            <a:r>
              <a:rPr lang="en-US" sz="1800" baseline="-6000" dirty="0" smtClean="0"/>
              <a:t>2</a:t>
            </a:r>
            <a:r>
              <a:rPr lang="en-US" sz="1800" dirty="0" smtClean="0"/>
              <a:t> + H</a:t>
            </a:r>
            <a:r>
              <a:rPr lang="en-US" sz="1800" baseline="-6000" dirty="0" smtClean="0"/>
              <a:t>2</a:t>
            </a:r>
            <a:r>
              <a:rPr lang="en-US" sz="1800" dirty="0" smtClean="0"/>
              <a:t>D</a:t>
            </a:r>
            <a:r>
              <a:rPr lang="en-US" sz="1800" baseline="32000" dirty="0" smtClean="0"/>
              <a:t>+</a:t>
            </a:r>
            <a:endParaRPr lang="en-US" sz="1800" dirty="0" smtClean="0"/>
          </a:p>
          <a:p>
            <a:pPr marL="0" indent="0">
              <a:buNone/>
              <a:tabLst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sz="1800" dirty="0" smtClean="0"/>
              <a:t>		(6)	H</a:t>
            </a:r>
            <a:r>
              <a:rPr lang="en-US" sz="1800" baseline="-6000" dirty="0" smtClean="0"/>
              <a:t>2</a:t>
            </a:r>
            <a:r>
              <a:rPr lang="en-US" sz="1800" dirty="0" smtClean="0"/>
              <a:t>D</a:t>
            </a:r>
            <a:r>
              <a:rPr lang="en-US" sz="1800" baseline="32000" dirty="0" smtClean="0"/>
              <a:t>+</a:t>
            </a:r>
            <a:r>
              <a:rPr lang="en-US" sz="1800" dirty="0" smtClean="0"/>
              <a:t> + H</a:t>
            </a:r>
            <a:r>
              <a:rPr lang="en-US" sz="1800" baseline="-6000" dirty="0" smtClean="0"/>
              <a:t>2</a:t>
            </a:r>
            <a:r>
              <a:rPr lang="en-US" sz="1800" dirty="0" smtClean="0">
                <a:ea typeface="ヒラギノ角ゴ ProN W3" charset="0"/>
                <a:cs typeface="ヒラギノ角ゴ ProN W3" charset="0"/>
              </a:rPr>
              <a:t> ⇄ HD + H</a:t>
            </a:r>
            <a:r>
              <a:rPr lang="en-US" sz="1800" baseline="-6000" dirty="0" smtClean="0"/>
              <a:t>3</a:t>
            </a:r>
            <a:r>
              <a:rPr lang="en-US" sz="1800" baseline="32000" dirty="0" smtClean="0"/>
              <a:t>+</a:t>
            </a:r>
            <a:endParaRPr lang="en-US" sz="1800" dirty="0" smtClean="0"/>
          </a:p>
          <a:p>
            <a:pPr>
              <a:tabLst>
                <a:tab pos="2579688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endParaRPr lang="en-US" dirty="0"/>
          </a:p>
          <a:p>
            <a:pPr>
              <a:tabLst>
                <a:tab pos="2579688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dirty="0"/>
              <a:t> For each of the two mechanisms given above</a:t>
            </a:r>
          </a:p>
          <a:p>
            <a:pPr marL="762000" lvl="1">
              <a:tabLst>
                <a:tab pos="2579688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dirty="0"/>
              <a:t>Identify all reactive intermediates</a:t>
            </a:r>
          </a:p>
          <a:p>
            <a:pPr marL="762000" lvl="1">
              <a:tabLst>
                <a:tab pos="2579688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dirty="0"/>
              <a:t>Determine whether the mechanism is an open sequence of steps or a closed sequence of steps (chain mechanism)</a:t>
            </a:r>
          </a:p>
          <a:p>
            <a:pPr marL="762000" lvl="1">
              <a:tabLst>
                <a:tab pos="2579688" algn="ctr"/>
                <a:tab pos="7781925" algn="ctr"/>
                <a:tab pos="2579688" algn="ctr"/>
                <a:tab pos="5181600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  <a:tab pos="2579688" algn="ctr"/>
                <a:tab pos="7781925" algn="ctr"/>
              </a:tabLst>
            </a:pPr>
            <a:r>
              <a:rPr lang="en-US" dirty="0"/>
              <a:t>Write an expression for the rate of the apparent, macroscopically observed reaction with respect to one of the reactants or products in that reaction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Where </a:t>
            </a:r>
            <a:r>
              <a:rPr lang="en-US" dirty="0" smtClean="0"/>
              <a:t>We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re </a:t>
            </a:r>
            <a:r>
              <a:rPr lang="en-US" dirty="0"/>
              <a:t>Going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r>
              <a:rPr lang="en-US"/>
              <a:t>Part II - Chemical Reaction Kinetics</a:t>
            </a:r>
          </a:p>
          <a:p>
            <a:pPr marL="762000" lvl="1"/>
            <a:r>
              <a:rPr lang="en-US"/>
              <a:t>A. Rate Expressions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4. Reaction Rates and Temperature Effects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5. Empirical and Theoretical Rate Expressions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6. Reaction Mechanisms</a:t>
            </a:r>
          </a:p>
          <a:p>
            <a:pPr marL="1206500" lvl="2"/>
            <a:r>
              <a:rPr lang="en-US"/>
              <a:t>7. The Steady State Approximation</a:t>
            </a:r>
          </a:p>
          <a:p>
            <a:pPr marL="1206500" lvl="2"/>
            <a:r>
              <a:rPr lang="en-US"/>
              <a:t>8. Rate Determining Step</a:t>
            </a:r>
          </a:p>
          <a:p>
            <a:pPr marL="1206500" lvl="2"/>
            <a:r>
              <a:rPr lang="en-US"/>
              <a:t>9. Homogeneous and Enzymatic Catalysis</a:t>
            </a:r>
          </a:p>
          <a:p>
            <a:pPr marL="1206500" lvl="2"/>
            <a:r>
              <a:rPr lang="en-US"/>
              <a:t>10. Heterogeneous Catalysis</a:t>
            </a:r>
          </a:p>
          <a:p>
            <a:pPr marL="762000" lvl="1"/>
            <a:r>
              <a:rPr lang="en-US"/>
              <a:t>B. Kinetics Experiments</a:t>
            </a:r>
          </a:p>
          <a:p>
            <a:pPr marL="762000" lvl="1"/>
            <a:r>
              <a:rPr lang="en-US"/>
              <a:t>C. Analysis of Kinetics Data</a:t>
            </a:r>
          </a:p>
          <a:p>
            <a:r>
              <a:rPr lang="en-US"/>
              <a:t>Part III - Chemical Reaction Engineering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"/>
        <a:ea typeface="Heiti SC Medium"/>
        <a:cs typeface="Heiti SC Medium"/>
      </a:majorFont>
      <a:minorFont>
        <a:latin typeface="Helvetica"/>
        <a:ea typeface="Heiti SC Medium"/>
        <a:cs typeface="Heiti SC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Top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CC"/>
      </a:accent1>
      <a:accent2>
        <a:srgbClr val="333399"/>
      </a:accent2>
      <a:accent3>
        <a:srgbClr val="FFFFFF"/>
      </a:accent3>
      <a:accent4>
        <a:srgbClr val="000000"/>
      </a:accent4>
      <a:accent5>
        <a:srgbClr val="E2E2E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580</Words>
  <Characters>0</Characters>
  <Application>Microsoft Macintosh PowerPoint</Application>
  <PresentationFormat>Custom</PresentationFormat>
  <Lines>0</Lines>
  <Paragraphs>84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Title &amp; Subtitle</vt:lpstr>
      <vt:lpstr>Title &amp; Bullets</vt:lpstr>
      <vt:lpstr>Title - Top</vt:lpstr>
      <vt:lpstr>Photo - Horizontal</vt:lpstr>
      <vt:lpstr>Photo - Vertical</vt:lpstr>
      <vt:lpstr>Bullets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A First Course on Kinetics and Reaction Engineering</vt:lpstr>
      <vt:lpstr>Where We’re Going</vt:lpstr>
      <vt:lpstr>Non-Elementary Reactions</vt:lpstr>
      <vt:lpstr>Chain Reaction (Closed Sequence) Mechanisms</vt:lpstr>
      <vt:lpstr>Questions?</vt:lpstr>
      <vt:lpstr>Testing the Plausibility of a Mechanism</vt:lpstr>
      <vt:lpstr>Two Mechanisms</vt:lpstr>
      <vt:lpstr>Where We’re Going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First Course on Kinetics and Reaction Engineering</dc:title>
  <dc:subject/>
  <dc:creator/>
  <cp:keywords/>
  <dc:description/>
  <cp:lastModifiedBy>Carl Lund</cp:lastModifiedBy>
  <cp:revision>3</cp:revision>
  <dcterms:modified xsi:type="dcterms:W3CDTF">2014-03-12T14:36:11Z</dcterms:modified>
</cp:coreProperties>
</file>