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72" r:id="rId13"/>
    <p:sldId id="273" r:id="rId14"/>
    <p:sldId id="268" r:id="rId15"/>
    <p:sldId id="271" r:id="rId16"/>
    <p:sldId id="269" r:id="rId17"/>
    <p:sldId id="257" r:id="rId18"/>
    <p:sldId id="258" r:id="rId19"/>
    <p:sldId id="260" r:id="rId20"/>
    <p:sldId id="261" r:id="rId21"/>
    <p:sldId id="262" r:id="rId22"/>
    <p:sldId id="267" r:id="rId2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6718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2336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464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8958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78688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47490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5737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9575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84821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22861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787173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14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288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13839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134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9128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82655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551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83579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4911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77528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4972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95648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3086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2658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3753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1812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28698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662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06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409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59745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63167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060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892118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3957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677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868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9636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71919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440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616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166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9218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34506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2116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82492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7113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648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36834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6060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6537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086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5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262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478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553616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454947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670062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5817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98647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918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2153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52327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6205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2595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0819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0356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11983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76676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29595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919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6167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757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138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81522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19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74881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419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6222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87644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617635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57643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5223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0470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6799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87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454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713744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31867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6291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48119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911324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273580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3575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2659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6439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19401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083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784342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34237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56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4097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0892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08545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738246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91369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5216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7743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042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2559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983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52890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928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931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571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55639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76453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83650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5282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266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6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Two Mechanisms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Macroscopically Observed Reaction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	</a:t>
            </a:r>
            <a:r>
              <a:rPr lang="en-US" sz="1800" dirty="0" smtClean="0"/>
              <a:t>2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2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4</a:t>
            </a:r>
            <a:r>
              <a:rPr lang="en-US" sz="1800" dirty="0" smtClean="0"/>
              <a:t> + 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	(1)	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2 HD </a:t>
            </a:r>
            <a:endParaRPr lang="en-US" sz="1800" dirty="0" smtClean="0"/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Mechanism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	</a:t>
            </a:r>
            <a:r>
              <a:rPr lang="en-US" sz="1800" dirty="0" smtClean="0"/>
              <a:t>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</a:t>
            </a:r>
            <a:r>
              <a:rPr lang="en-US" sz="1800" baseline="-6000" dirty="0" smtClean="0"/>
              <a:t>3</a:t>
            </a:r>
            <a:r>
              <a:rPr lang="en-US" sz="1800" dirty="0" smtClean="0"/>
              <a:t>	(2)	2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32000" dirty="0" smtClean="0"/>
              <a:t>−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</a:t>
            </a:r>
            <a:r>
              <a:rPr lang="en-US" sz="1800" baseline="-6000" dirty="0" smtClean="0"/>
              <a:t>3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	(3)	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HD</a:t>
            </a:r>
            <a:r>
              <a:rPr lang="en-US" sz="1800" baseline="-6000" dirty="0" smtClean="0"/>
              <a:t>2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NO +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3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	(4)</a:t>
            </a:r>
            <a:r>
              <a:rPr lang="en-US" sz="1800" baseline="-6000" dirty="0" smtClean="0"/>
              <a:t>	</a:t>
            </a:r>
            <a:r>
              <a:rPr lang="en-US" sz="1800" dirty="0" smtClean="0"/>
              <a:t>HD</a:t>
            </a:r>
            <a:r>
              <a:rPr lang="en-US" sz="1800" baseline="-6000" dirty="0" smtClean="0"/>
              <a:t>2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HD + D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2 NO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4</a:t>
            </a:r>
            <a:r>
              <a:rPr lang="en-US" sz="1800" dirty="0" smtClean="0"/>
              <a:t>	(5)</a:t>
            </a:r>
            <a:r>
              <a:rPr lang="en-US" sz="1800" baseline="-6000" dirty="0" smtClean="0"/>
              <a:t>	</a:t>
            </a:r>
            <a:r>
              <a:rPr lang="en-US" sz="1800" dirty="0" smtClean="0"/>
              <a:t>D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D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D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	(6)	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D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HD + 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endParaRPr lang="en-US" dirty="0"/>
          </a:p>
          <a:p>
            <a:pPr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 For each of the two mechanisms given above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Identify all reactive intermediates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Determine whether the mechanism is an open sequence of steps or a closed sequence of steps (chain mechanism)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Write an expression for the rate of the apparent, macroscopically observed reaction with respect to one of the reactants or products in that reaction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Two Mechanisms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Macroscopically Observed Reaction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2 N</a:t>
            </a:r>
            <a:r>
              <a:rPr lang="en-US" sz="1800" baseline="-6000" dirty="0"/>
              <a:t>2</a:t>
            </a:r>
            <a:r>
              <a:rPr lang="en-US" sz="1800" dirty="0"/>
              <a:t>O</a:t>
            </a:r>
            <a:r>
              <a:rPr lang="en-US" sz="1800" baseline="-6000" dirty="0"/>
              <a:t>5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2 N</a:t>
            </a:r>
            <a:r>
              <a:rPr lang="en-US" sz="1800" baseline="-6000" dirty="0"/>
              <a:t>2</a:t>
            </a:r>
            <a:r>
              <a:rPr lang="en-US" sz="1800" dirty="0"/>
              <a:t>O</a:t>
            </a:r>
            <a:r>
              <a:rPr lang="en-US" sz="1800" baseline="-6000" dirty="0"/>
              <a:t>4</a:t>
            </a:r>
            <a:r>
              <a:rPr lang="en-US" sz="1800" dirty="0"/>
              <a:t> + O</a:t>
            </a:r>
            <a:r>
              <a:rPr lang="en-US" sz="1800" baseline="-6000" dirty="0"/>
              <a:t>2</a:t>
            </a:r>
            <a:r>
              <a:rPr lang="en-US" sz="1800" dirty="0"/>
              <a:t>	(1)	H</a:t>
            </a:r>
            <a:r>
              <a:rPr lang="en-US" sz="1800" baseline="-6000" dirty="0"/>
              <a:t>2</a:t>
            </a:r>
            <a:r>
              <a:rPr lang="en-US" sz="1800" dirty="0"/>
              <a:t> + D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2 HD </a:t>
            </a:r>
            <a:endParaRPr lang="en-US" sz="1800" dirty="0"/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Mechanism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N</a:t>
            </a:r>
            <a:r>
              <a:rPr lang="en-US" sz="1800" baseline="-6000" dirty="0"/>
              <a:t>2</a:t>
            </a:r>
            <a:r>
              <a:rPr lang="en-US" sz="1800" dirty="0"/>
              <a:t>O</a:t>
            </a:r>
            <a:r>
              <a:rPr lang="en-US" sz="1800" baseline="-6000" dirty="0"/>
              <a:t>5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/>
              <a:t>2</a:t>
            </a:r>
            <a:r>
              <a:rPr lang="en-US" sz="1800" dirty="0"/>
              <a:t> + NO</a:t>
            </a:r>
            <a:r>
              <a:rPr lang="en-US" sz="1800" baseline="-6000" dirty="0"/>
              <a:t>3</a:t>
            </a:r>
            <a:r>
              <a:rPr lang="en-US" sz="1800" dirty="0"/>
              <a:t>	(2)	2 H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r>
              <a:rPr lang="en-US" sz="1800" dirty="0"/>
              <a:t> + H</a:t>
            </a:r>
            <a:r>
              <a:rPr lang="en-US" sz="1800" baseline="32000" dirty="0"/>
              <a:t>−</a:t>
            </a:r>
            <a:endParaRPr lang="en-US" sz="1800" dirty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NO</a:t>
            </a:r>
            <a:r>
              <a:rPr lang="en-US" sz="1800" baseline="-6000" dirty="0"/>
              <a:t>2</a:t>
            </a:r>
            <a:r>
              <a:rPr lang="en-US" sz="1800" dirty="0"/>
              <a:t> + NO</a:t>
            </a:r>
            <a:r>
              <a:rPr lang="en-US" sz="1800" baseline="-6000" dirty="0"/>
              <a:t>3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/>
              <a:t>2</a:t>
            </a:r>
            <a:r>
              <a:rPr lang="en-US" sz="1800" dirty="0"/>
              <a:t> + O</a:t>
            </a:r>
            <a:r>
              <a:rPr lang="en-US" sz="1800" baseline="-6000" dirty="0"/>
              <a:t>2</a:t>
            </a:r>
            <a:r>
              <a:rPr lang="en-US" sz="1800" dirty="0"/>
              <a:t> + NO	(3)	H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r>
              <a:rPr lang="en-US" sz="1800" dirty="0"/>
              <a:t> + D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/>
              <a:t>2</a:t>
            </a:r>
            <a:r>
              <a:rPr lang="en-US" sz="1800" dirty="0"/>
              <a:t> + HD</a:t>
            </a:r>
            <a:r>
              <a:rPr lang="en-US" sz="1800" baseline="-6000" dirty="0"/>
              <a:t>2</a:t>
            </a:r>
            <a:r>
              <a:rPr lang="en-US" sz="1800" baseline="32000" dirty="0"/>
              <a:t>+</a:t>
            </a:r>
            <a:endParaRPr lang="en-US" sz="1800" dirty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NO + N</a:t>
            </a:r>
            <a:r>
              <a:rPr lang="en-US" sz="1800" baseline="-6000" dirty="0"/>
              <a:t>2</a:t>
            </a:r>
            <a:r>
              <a:rPr lang="en-US" sz="1800" dirty="0"/>
              <a:t>O</a:t>
            </a:r>
            <a:r>
              <a:rPr lang="en-US" sz="1800" baseline="-6000" dirty="0"/>
              <a:t>5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3 NO</a:t>
            </a:r>
            <a:r>
              <a:rPr lang="en-US" sz="1800" baseline="-6000" dirty="0"/>
              <a:t>2</a:t>
            </a:r>
            <a:r>
              <a:rPr lang="en-US" sz="1800" dirty="0"/>
              <a:t>	(4)</a:t>
            </a:r>
            <a:r>
              <a:rPr lang="en-US" sz="1800" baseline="-6000" dirty="0"/>
              <a:t>	</a:t>
            </a:r>
            <a:r>
              <a:rPr lang="en-US" sz="1800" dirty="0"/>
              <a:t>HD</a:t>
            </a:r>
            <a:r>
              <a:rPr lang="en-US" sz="1800" baseline="-6000" dirty="0"/>
              <a:t>2</a:t>
            </a:r>
            <a:r>
              <a:rPr lang="en-US" sz="1800" baseline="32000" dirty="0"/>
              <a:t>+</a:t>
            </a:r>
            <a:r>
              <a:rPr lang="en-US" sz="1800" dirty="0"/>
              <a:t> + D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HD + D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endParaRPr lang="en-US" sz="1800" dirty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2 NO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N</a:t>
            </a:r>
            <a:r>
              <a:rPr lang="en-US" sz="1800" baseline="-6000" dirty="0"/>
              <a:t>2</a:t>
            </a:r>
            <a:r>
              <a:rPr lang="en-US" sz="1800" dirty="0"/>
              <a:t>O</a:t>
            </a:r>
            <a:r>
              <a:rPr lang="en-US" sz="1800" baseline="-6000" dirty="0"/>
              <a:t>4</a:t>
            </a:r>
            <a:r>
              <a:rPr lang="en-US" sz="1800" dirty="0"/>
              <a:t>	(5)</a:t>
            </a:r>
            <a:r>
              <a:rPr lang="en-US" sz="1800" baseline="-6000" dirty="0"/>
              <a:t>	</a:t>
            </a:r>
            <a:r>
              <a:rPr lang="en-US" sz="1800" dirty="0"/>
              <a:t>D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r>
              <a:rPr lang="en-US" sz="1800" dirty="0"/>
              <a:t> + H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D</a:t>
            </a:r>
            <a:r>
              <a:rPr lang="en-US" sz="1800" baseline="-6000" dirty="0"/>
              <a:t>2</a:t>
            </a:r>
            <a:r>
              <a:rPr lang="en-US" sz="1800" dirty="0"/>
              <a:t> + H</a:t>
            </a:r>
            <a:r>
              <a:rPr lang="en-US" sz="1800" baseline="-6000" dirty="0"/>
              <a:t>2</a:t>
            </a:r>
            <a:r>
              <a:rPr lang="en-US" sz="1800" dirty="0"/>
              <a:t>D</a:t>
            </a:r>
            <a:r>
              <a:rPr lang="en-US" sz="1800" baseline="32000" dirty="0"/>
              <a:t>+</a:t>
            </a:r>
            <a:endParaRPr lang="en-US" sz="1800" dirty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	(6)	H</a:t>
            </a:r>
            <a:r>
              <a:rPr lang="en-US" sz="1800" baseline="-6000" dirty="0"/>
              <a:t>2</a:t>
            </a:r>
            <a:r>
              <a:rPr lang="en-US" sz="1800" dirty="0"/>
              <a:t>D</a:t>
            </a:r>
            <a:r>
              <a:rPr lang="en-US" sz="1800" baseline="32000" dirty="0"/>
              <a:t>+</a:t>
            </a:r>
            <a:r>
              <a:rPr lang="en-US" sz="1800" dirty="0"/>
              <a:t> + H</a:t>
            </a:r>
            <a:r>
              <a:rPr lang="en-US" sz="1800" baseline="-6000" dirty="0"/>
              <a:t>2</a:t>
            </a:r>
            <a:r>
              <a:rPr lang="en-US" sz="1800" dirty="0">
                <a:ea typeface="ヒラギノ角ゴ ProN W3" charset="0"/>
                <a:cs typeface="ヒラギノ角ゴ ProN W3" charset="0"/>
              </a:rPr>
              <a:t> ⇄ HD + H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endParaRPr lang="en-US" sz="1800" dirty="0"/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Reactive Intermediates</a:t>
            </a:r>
          </a:p>
          <a:p>
            <a:pPr marL="0" indent="0">
              <a:buNone/>
              <a:tabLst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NO</a:t>
            </a:r>
            <a:r>
              <a:rPr lang="en-US" sz="1800" baseline="-6000" dirty="0"/>
              <a:t>2</a:t>
            </a:r>
            <a:r>
              <a:rPr lang="en-US" sz="1800" dirty="0"/>
              <a:t>, NO</a:t>
            </a:r>
            <a:r>
              <a:rPr lang="en-US" sz="1800" baseline="-6000" dirty="0"/>
              <a:t>3</a:t>
            </a:r>
            <a:r>
              <a:rPr lang="en-US" sz="1800" dirty="0"/>
              <a:t>, NO	</a:t>
            </a:r>
            <a:r>
              <a:rPr lang="en-US" sz="1800" dirty="0" smtClean="0"/>
              <a:t>H</a:t>
            </a:r>
            <a:r>
              <a:rPr lang="en-US" sz="1800" baseline="-6000" dirty="0" smtClean="0"/>
              <a:t>3</a:t>
            </a:r>
            <a:r>
              <a:rPr lang="en-US" sz="1800" baseline="32000" dirty="0"/>
              <a:t>+</a:t>
            </a:r>
            <a:r>
              <a:rPr lang="en-US" sz="1800" dirty="0"/>
              <a:t>, H</a:t>
            </a:r>
            <a:r>
              <a:rPr lang="en-US" sz="1800" baseline="32000" dirty="0"/>
              <a:t>−</a:t>
            </a:r>
            <a:r>
              <a:rPr lang="en-US" sz="1800" dirty="0"/>
              <a:t>, HD</a:t>
            </a:r>
            <a:r>
              <a:rPr lang="en-US" sz="1800" baseline="-6000" dirty="0"/>
              <a:t>2</a:t>
            </a:r>
            <a:r>
              <a:rPr lang="en-US" sz="1800" baseline="32000" dirty="0"/>
              <a:t>+</a:t>
            </a:r>
            <a:r>
              <a:rPr lang="en-US" sz="1800" dirty="0"/>
              <a:t>, H</a:t>
            </a:r>
            <a:r>
              <a:rPr lang="en-US" sz="1800" baseline="-6000" dirty="0"/>
              <a:t>2</a:t>
            </a:r>
            <a:r>
              <a:rPr lang="en-US" sz="1800" dirty="0"/>
              <a:t>D</a:t>
            </a:r>
            <a:r>
              <a:rPr lang="en-US" sz="1800" baseline="32000" dirty="0"/>
              <a:t>+</a:t>
            </a:r>
            <a:r>
              <a:rPr lang="en-US" sz="1800" dirty="0"/>
              <a:t>, D</a:t>
            </a:r>
            <a:r>
              <a:rPr lang="en-US" sz="1800" baseline="-6000" dirty="0"/>
              <a:t>3</a:t>
            </a:r>
            <a:r>
              <a:rPr lang="en-US" sz="1800" baseline="32000" dirty="0"/>
              <a:t>+</a:t>
            </a:r>
            <a:endParaRPr lang="en-US" sz="1800" dirty="0"/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Open or closed?</a:t>
            </a:r>
          </a:p>
          <a:p>
            <a:pPr marL="0" indent="0">
              <a:buNone/>
              <a:tabLst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/>
              <a:t>	open (no propagation steps)	closed (steps 3 through 6)</a:t>
            </a:r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Rate Expression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7554913"/>
            <a:ext cx="592137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543800"/>
            <a:ext cx="53038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Non-Elementary Reactions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What appears to be happening when observed macroscopically is actually the net effect of two or more elementary reactions occurring at the molecular level</a:t>
            </a:r>
          </a:p>
          <a:p>
            <a:pPr marL="762000" lvl="1"/>
            <a:r>
              <a:rPr lang="en-US"/>
              <a:t>Collectively the set of elementary reactions that actually occur at the molecular level is called the reaction mechanism</a:t>
            </a:r>
          </a:p>
          <a:p>
            <a:r>
              <a:rPr lang="en-US"/>
              <a:t>Mechanism rules</a:t>
            </a:r>
          </a:p>
          <a:p>
            <a:pPr marL="762000" lvl="1"/>
            <a:r>
              <a:rPr lang="en-US"/>
              <a:t>Each step must be an elementary reaction, and therefore must be reversible</a:t>
            </a:r>
          </a:p>
          <a:p>
            <a:pPr marL="762000" lvl="1"/>
            <a:r>
              <a:rPr lang="en-US"/>
              <a:t>Must be consistent with all available experimental data, not just kinetics data</a:t>
            </a:r>
          </a:p>
          <a:p>
            <a:pPr marL="762000" lvl="1"/>
            <a:r>
              <a:rPr lang="en-US"/>
              <a:t>There must be some linear combination of the mechanistic steps that exactly equals the macroscopically observed, non-elementary reaction</a:t>
            </a:r>
          </a:p>
          <a:p>
            <a:pPr>
              <a:spcBef>
                <a:spcPts val="500"/>
              </a:spcBef>
            </a:pPr>
            <a:r>
              <a:rPr lang="en-US"/>
              <a:t>Species that appear in the reaction mechanism, but not in the macroscopically observed, non-elementary reaction, are called reactive intermediates</a:t>
            </a:r>
          </a:p>
          <a:p>
            <a:r>
              <a:rPr lang="en-US"/>
              <a:t>The rate of consumption of a reactant, </a:t>
            </a:r>
            <a:r>
              <a:rPr lang="en-US" i="1"/>
              <a:t>i</a:t>
            </a:r>
            <a:r>
              <a:rPr lang="en-US"/>
              <a:t>, in the apparent macroscopic reaction, </a:t>
            </a:r>
            <a:r>
              <a:rPr lang="en-US" i="1"/>
              <a:t>j</a:t>
            </a:r>
            <a:r>
              <a:rPr lang="en-US"/>
              <a:t>, is the sum of the rate of consumption of that reactant in each of the mechanistic steps, </a:t>
            </a:r>
            <a:r>
              <a:rPr lang="en-US" i="1"/>
              <a:t>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580313"/>
            <a:ext cx="597376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243407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Chain Reaction (Closed Sequence) Mechanisms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Must contain inititation/termination steps</a:t>
            </a:r>
          </a:p>
          <a:p>
            <a:pPr marL="762000" lvl="1"/>
            <a:r>
              <a:rPr lang="en-US"/>
              <a:t>Initiation Step - generates one or more reactive intermediates without consuming any</a:t>
            </a:r>
          </a:p>
          <a:p>
            <a:pPr marL="762000" lvl="1"/>
            <a:r>
              <a:rPr lang="en-US"/>
              <a:t>Termination Step - consumes one or more reactive intermediates without generating any</a:t>
            </a:r>
          </a:p>
          <a:p>
            <a:r>
              <a:rPr lang="en-US"/>
              <a:t>Must contain propagation steps</a:t>
            </a:r>
          </a:p>
          <a:p>
            <a:pPr marL="762000" lvl="1"/>
            <a:r>
              <a:rPr lang="en-US"/>
              <a:t>Propagation Steps</a:t>
            </a:r>
          </a:p>
          <a:p>
            <a:pPr marL="1206500" lvl="2"/>
            <a:r>
              <a:rPr lang="en-US"/>
              <a:t>Each propagation step consumes one reactive intermediate and generate another one</a:t>
            </a:r>
          </a:p>
          <a:p>
            <a:pPr marL="1206500" lvl="2">
              <a:spcBef>
                <a:spcPts val="500"/>
              </a:spcBef>
            </a:pPr>
            <a:r>
              <a:rPr lang="en-US"/>
              <a:t>There is a linear combination of the propagation steps that equals the macroscopically observed, non-elementary reaction</a:t>
            </a:r>
          </a:p>
          <a:p>
            <a:pPr marL="1651000" lvl="3">
              <a:spcBef>
                <a:spcPts val="500"/>
              </a:spcBef>
            </a:pPr>
            <a:r>
              <a:rPr lang="en-US"/>
              <a:t>For this reason, the steps are said to form a closed sequence</a:t>
            </a:r>
          </a:p>
          <a:p>
            <a:pPr>
              <a:spcBef>
                <a:spcPts val="500"/>
              </a:spcBef>
            </a:pPr>
            <a:r>
              <a:rPr lang="en-US"/>
              <a:t>May contain other kinds of steps</a:t>
            </a:r>
          </a:p>
          <a:p>
            <a:pPr marL="762000" lvl="1">
              <a:spcBef>
                <a:spcPts val="500"/>
              </a:spcBef>
            </a:pPr>
            <a:r>
              <a:rPr lang="en-US"/>
              <a:t>Transfer Step - stops one growing chain and starts another</a:t>
            </a:r>
          </a:p>
          <a:p>
            <a:pPr marL="1206500" lvl="2"/>
            <a:r>
              <a:rPr lang="en-US"/>
              <a:t>Polymerization is a typical example</a:t>
            </a:r>
          </a:p>
          <a:p>
            <a:pPr marL="762000" lvl="1"/>
            <a:r>
              <a:rPr lang="en-US"/>
              <a:t>Branching - consumes one reactive intermediate and generates two more</a:t>
            </a:r>
          </a:p>
          <a:p>
            <a:pPr marL="1206500" lvl="2"/>
            <a:r>
              <a:rPr lang="en-US"/>
              <a:t>In exothermic systems, this can lead to explosions</a:t>
            </a:r>
          </a:p>
          <a:p>
            <a:r>
              <a:rPr lang="en-US"/>
              <a:t>Mechanisms that do not have propagation steps will consist of an open sequence of steps</a:t>
            </a:r>
          </a:p>
          <a:p>
            <a:pPr marL="762000" lvl="1"/>
            <a:r>
              <a:rPr lang="en-US"/>
              <a:t>Every step in an open sequence mechanism must occur at least once each time the non-elementary reaction occurs</a:t>
            </a:r>
          </a:p>
          <a:p>
            <a:pPr marL="762000" lvl="1"/>
            <a:r>
              <a:rPr lang="en-US"/>
              <a:t>The stoichiometric number of a step is the number of time it must occur for each occurrence of the non-elementary reaction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the Plausibility of a Mechanism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The non-elementary, macroscopically observed reaction (1) has been studied using a variety of techniques. The experimental results are consistent with the mechanism presented in reactions (2) through (4), each of which is reversible.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+ 2 B ⇄ Y + Z</a:t>
            </a:r>
            <a:r>
              <a:rPr lang="en-US" dirty="0"/>
              <a:t>	(1)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B ⇄ J + K</a:t>
            </a:r>
            <a:r>
              <a:rPr lang="en-US" dirty="0"/>
              <a:t>	(2)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B + J ⇄ Y + Z</a:t>
            </a:r>
            <a:r>
              <a:rPr lang="en-US" dirty="0"/>
              <a:t>	(3)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Z + K ⇄ A + Y</a:t>
            </a:r>
            <a:r>
              <a:rPr lang="en-US" dirty="0"/>
              <a:t>	(4)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Is there a linear combination of the mechanistic steps that sums to give the macroscopically observed reaction?</a:t>
            </a:r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First try to answer this question without determining the number of mathematically independent equations, that is, by inspection.</a:t>
            </a:r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With more complicated mechanisms, obtaining an answer will require the determination of the number of mathematically independent equations; set up the reaction matrices needed in order to do this.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the Plausibility of a Mechanism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The non-elementary, macroscopically observed reaction (1) has been studied using a variety of techniques. The experimental results are consistent with the mechanism presented in reactions (2) through (4), each of which is reversible.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+ 2 B ⇄ Y + Z</a:t>
            </a:r>
            <a:r>
              <a:rPr lang="en-US" dirty="0"/>
              <a:t>	(1)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B ⇄ J + K</a:t>
            </a:r>
            <a:r>
              <a:rPr lang="en-US" dirty="0"/>
              <a:t>	(2)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B + J ⇄ Y + Z</a:t>
            </a:r>
            <a:r>
              <a:rPr lang="en-US" dirty="0"/>
              <a:t>	(3)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Z + K ⇄ A + Y</a:t>
            </a:r>
            <a:r>
              <a:rPr lang="en-US" dirty="0"/>
              <a:t>	(4)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Is there a linear combination of the mechanistic steps that sums to give the macroscopically observed reaction?</a:t>
            </a:r>
          </a:p>
          <a:p>
            <a:pPr marL="760413" lvl="1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It can be seen by inspection that reaction (1) cannot be generated by any linear combination of reactions (2) through (4).</a:t>
            </a:r>
          </a:p>
          <a:p>
            <a:pPr marL="760413" lvl="1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There are a few ways to see this, one is to note that</a:t>
            </a:r>
          </a:p>
          <a:p>
            <a:pPr marL="1204913" lvl="2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Reaction (2) is the only step that consumes an A, as required by the overall (macroscopically observed) reaction (1)</a:t>
            </a:r>
          </a:p>
          <a:p>
            <a:pPr marL="1204913" lvl="2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Reaction (2) generated the reactive intermediate K</a:t>
            </a:r>
          </a:p>
          <a:p>
            <a:pPr marL="1204913" lvl="2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The only step that will consume the reactive intermediate K, will re-generate the reactant A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the Plausibility of a Mechanism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612900"/>
            <a:ext cx="10464800" cy="5194300"/>
          </a:xfrm>
          <a:ln/>
        </p:spPr>
        <p:txBody>
          <a:bodyPr/>
          <a:lstStyle/>
          <a:p>
            <a:pPr marL="62865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solidFill>
                  <a:srgbClr val="0000FF"/>
                </a:solidFill>
                <a:ea typeface="ヒラギノ角ゴ ProN W3" charset="0"/>
                <a:cs typeface="ヒラギノ角ゴ ProN W3" charset="0"/>
              </a:rPr>
              <a:t>A + 2 B ⇄ Y + Z</a:t>
            </a:r>
            <a:r>
              <a:rPr lang="en-US" dirty="0">
                <a:solidFill>
                  <a:srgbClr val="0000FF"/>
                </a:solidFill>
              </a:rPr>
              <a:t>	(1)</a:t>
            </a:r>
          </a:p>
          <a:p>
            <a:pPr marL="62865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solidFill>
                  <a:srgbClr val="008000"/>
                </a:solidFill>
                <a:ea typeface="ヒラギノ角ゴ ProN W3" charset="0"/>
                <a:cs typeface="ヒラギノ角ゴ ProN W3" charset="0"/>
              </a:rPr>
              <a:t>A + B ⇄ J + K</a:t>
            </a:r>
            <a:r>
              <a:rPr lang="en-US" dirty="0">
                <a:solidFill>
                  <a:srgbClr val="008000"/>
                </a:solidFill>
              </a:rPr>
              <a:t>	(2)</a:t>
            </a:r>
          </a:p>
          <a:p>
            <a:pPr marL="62865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solidFill>
                  <a:srgbClr val="800080"/>
                </a:solidFill>
                <a:ea typeface="ヒラギノ角ゴ ProN W3" charset="0"/>
                <a:cs typeface="ヒラギノ角ゴ ProN W3" charset="0"/>
              </a:rPr>
              <a:t>B + J ⇄ Y + Z</a:t>
            </a:r>
            <a:r>
              <a:rPr lang="en-US" dirty="0">
                <a:solidFill>
                  <a:srgbClr val="800080"/>
                </a:solidFill>
              </a:rPr>
              <a:t>	(3)</a:t>
            </a:r>
          </a:p>
          <a:p>
            <a:pPr marL="62865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solidFill>
                  <a:srgbClr val="FF8000"/>
                </a:solidFill>
                <a:ea typeface="ヒラギノ角ゴ ProN W3" charset="0"/>
                <a:cs typeface="ヒラギノ角ゴ ProN W3" charset="0"/>
              </a:rPr>
              <a:t>Z + K ⇄ A + Y</a:t>
            </a:r>
            <a:r>
              <a:rPr lang="en-US" dirty="0">
                <a:solidFill>
                  <a:srgbClr val="FF8000"/>
                </a:solidFill>
              </a:rPr>
              <a:t>	(4)</a:t>
            </a:r>
          </a:p>
          <a:p>
            <a:pPr marL="628650" indent="0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If reaction (1) </a:t>
            </a:r>
            <a:r>
              <a:rPr lang="en-US" b="1" i="1" dirty="0"/>
              <a:t>is not</a:t>
            </a:r>
            <a:r>
              <a:rPr lang="en-US" dirty="0"/>
              <a:t> mathematically independent with respect to reactions (2) through (4) then there is a linear combination of reactions (2) through (4) that is equal to reaction (1)</a:t>
            </a:r>
          </a:p>
          <a:p>
            <a:pPr marL="760413" lvl="1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If this is true, the number of mathematically independent equations from among reactions (2) through (4) will equal the number of mathematically independent equations from among reactions (1) through (4)</a:t>
            </a:r>
          </a:p>
          <a:p>
            <a:pPr marL="760413" lvl="1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If this is true, the two reaction matrices below will have the same rank</a:t>
            </a:r>
          </a:p>
          <a:p>
            <a:pPr marL="1204913" lvl="2" indent="-315913"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Columns, from left to right correspond to A, B, Y, Z, J and K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7275513"/>
            <a:ext cx="435133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073900"/>
            <a:ext cx="43767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Using MATLAB and IndEqns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482600" y="5753100"/>
            <a:ext cx="5943600" cy="2743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400" dirty="0"/>
              <a:t>% MATLAB file used in the solution of Activity 6.1 of A First Course on </a:t>
            </a:r>
          </a:p>
          <a:p>
            <a:pPr algn="l"/>
            <a:r>
              <a:rPr lang="en-US" sz="1400" dirty="0"/>
              <a:t>% Kinetics and Reaction Engineering.</a:t>
            </a:r>
          </a:p>
          <a:p>
            <a:pPr algn="l"/>
            <a:r>
              <a:rPr lang="en-US" sz="1400" dirty="0"/>
              <a:t>%</a:t>
            </a:r>
          </a:p>
          <a:p>
            <a:pPr algn="l"/>
            <a:r>
              <a:rPr lang="en-US" sz="1400" dirty="0"/>
              <a:t>function z = Activity_6_1</a:t>
            </a:r>
          </a:p>
          <a:p>
            <a:pPr algn="l"/>
            <a:r>
              <a:rPr lang="en-US" sz="1400" dirty="0"/>
              <a:t>    % Reaction matrix containing the mechanistic steps</a:t>
            </a:r>
          </a:p>
          <a:p>
            <a:pPr algn="l"/>
            <a:r>
              <a:rPr lang="en-US" sz="1400" dirty="0"/>
              <a:t>    C = [-1 -1 0 0 1 1</a:t>
            </a:r>
          </a:p>
          <a:p>
            <a:pPr algn="l"/>
            <a:r>
              <a:rPr lang="en-US" sz="1400" dirty="0"/>
              <a:t>        0 -1 1 1 -1 0</a:t>
            </a:r>
          </a:p>
          <a:p>
            <a:pPr algn="l"/>
            <a:r>
              <a:rPr lang="en-US" sz="1400" dirty="0"/>
              <a:t>        1 0 1 -1 0 -1]</a:t>
            </a:r>
          </a:p>
          <a:p>
            <a:pPr algn="l"/>
            <a:r>
              <a:rPr lang="en-US" sz="1400" dirty="0"/>
              <a:t>    </a:t>
            </a:r>
            <a:r>
              <a:rPr lang="en-US" sz="1400" dirty="0" err="1"/>
              <a:t>IndEqns</a:t>
            </a:r>
            <a:endParaRPr lang="en-US" sz="1400" dirty="0"/>
          </a:p>
          <a:p>
            <a:pPr algn="l"/>
            <a:r>
              <a:rPr lang="en-US" sz="1400" dirty="0"/>
              <a:t>    % Reaction matrix adding the macroscopically observed overall reaction</a:t>
            </a:r>
          </a:p>
          <a:p>
            <a:pPr algn="l"/>
            <a:r>
              <a:rPr lang="en-US" sz="1400" dirty="0"/>
              <a:t>    C = [C; -1 -2 1 1 0 0]</a:t>
            </a:r>
          </a:p>
          <a:p>
            <a:pPr algn="l"/>
            <a:r>
              <a:rPr lang="en-US" sz="1400" dirty="0"/>
              <a:t>    </a:t>
            </a:r>
            <a:r>
              <a:rPr lang="en-US" sz="1400" dirty="0" err="1"/>
              <a:t>IndEqns</a:t>
            </a:r>
            <a:endParaRPr lang="en-US" sz="1400" dirty="0"/>
          </a:p>
          <a:p>
            <a:pPr algn="l"/>
            <a:r>
              <a:rPr lang="en-US" sz="1400" dirty="0"/>
              <a:t>end % of Activity_6_1.m</a:t>
            </a:r>
            <a:endParaRPr lang="en-US" sz="1400" dirty="0">
              <a:solidFill>
                <a:srgbClr val="008000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7340600" y="1371600"/>
            <a:ext cx="4724400" cy="7658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400" dirty="0"/>
              <a:t>&gt;&gt; Activity_6_1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C =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    -1    -1     0     0     1     1</a:t>
            </a:r>
          </a:p>
          <a:p>
            <a:pPr algn="l"/>
            <a:r>
              <a:rPr lang="en-US" sz="1400" dirty="0"/>
              <a:t>     0    -1     1     1    -1     0</a:t>
            </a:r>
          </a:p>
          <a:p>
            <a:pPr algn="l"/>
            <a:r>
              <a:rPr lang="en-US" sz="1400" dirty="0"/>
              <a:t>     1     0     1    -1     0    -1</a:t>
            </a:r>
          </a:p>
          <a:p>
            <a:pPr algn="l"/>
            <a:endParaRPr lang="en-US" sz="1400" dirty="0"/>
          </a:p>
          <a:p>
            <a:pPr algn="l"/>
            <a:r>
              <a:rPr lang="de-DE" sz="1400" dirty="0" err="1"/>
              <a:t>n_ind</a:t>
            </a:r>
            <a:r>
              <a:rPr lang="de-DE" sz="1400" dirty="0"/>
              <a:t> =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     3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 err="1"/>
              <a:t>IndEqs</a:t>
            </a:r>
            <a:r>
              <a:rPr lang="de-DE" sz="1400" dirty="0"/>
              <a:t> =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    -1    -1     0     0     1     1</a:t>
            </a:r>
          </a:p>
          <a:p>
            <a:pPr algn="l"/>
            <a:r>
              <a:rPr lang="de-DE" sz="1400" dirty="0"/>
              <a:t>     0    -1     1     1    -1     0</a:t>
            </a:r>
          </a:p>
          <a:p>
            <a:pPr algn="l"/>
            <a:r>
              <a:rPr lang="de-DE" sz="1400" dirty="0"/>
              <a:t>     1     0     1    -1     0    -1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C =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    -1    -1     0     0     1     1</a:t>
            </a:r>
          </a:p>
          <a:p>
            <a:pPr algn="l"/>
            <a:r>
              <a:rPr lang="de-DE" sz="1400" dirty="0"/>
              <a:t>     0    -1     1     1    -1     0</a:t>
            </a:r>
          </a:p>
          <a:p>
            <a:pPr algn="l"/>
            <a:r>
              <a:rPr lang="de-DE" sz="1400" dirty="0"/>
              <a:t>     1     0     1    -1     0    -1</a:t>
            </a:r>
          </a:p>
          <a:p>
            <a:pPr algn="l"/>
            <a:r>
              <a:rPr lang="de-DE" sz="1400" dirty="0"/>
              <a:t>    -1    -2     1     1     0     0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 err="1"/>
              <a:t>n_ind</a:t>
            </a:r>
            <a:r>
              <a:rPr lang="de-DE" sz="1400" dirty="0"/>
              <a:t> =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     4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 err="1"/>
              <a:t>IndEqs</a:t>
            </a:r>
            <a:r>
              <a:rPr lang="de-DE" sz="1400" dirty="0"/>
              <a:t> =</a:t>
            </a:r>
          </a:p>
          <a:p>
            <a:pPr algn="l"/>
            <a:endParaRPr lang="de-DE" sz="1400" dirty="0"/>
          </a:p>
          <a:p>
            <a:pPr algn="l"/>
            <a:r>
              <a:rPr lang="de-DE" sz="1400" dirty="0"/>
              <a:t>    -1    -1     0     0     1     1</a:t>
            </a:r>
          </a:p>
          <a:p>
            <a:pPr algn="l"/>
            <a:r>
              <a:rPr lang="de-DE" sz="1400" dirty="0"/>
              <a:t>     0    -1     1     1    -1     0</a:t>
            </a:r>
          </a:p>
          <a:p>
            <a:pPr algn="l"/>
            <a:r>
              <a:rPr lang="de-DE" sz="1400" dirty="0"/>
              <a:t>     1     0     1    -1     0    -1</a:t>
            </a:r>
          </a:p>
          <a:p>
            <a:pPr algn="l"/>
            <a:r>
              <a:rPr lang="de-DE" sz="1400" dirty="0"/>
              <a:t>    -1    -2     1     1     0     0</a:t>
            </a:r>
            <a:endParaRPr lang="en-US" sz="1300" dirty="0">
              <a:solidFill>
                <a:schemeClr val="tx1"/>
              </a:solidFill>
              <a:latin typeface="Monaco" charset="0"/>
              <a:ea typeface="ＭＳ Ｐゴシック" charset="0"/>
              <a:cs typeface="Monaco" charset="0"/>
              <a:sym typeface="Monaco" charset="0"/>
            </a:endParaRPr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7239000" y="1727200"/>
            <a:ext cx="3962400" cy="2070100"/>
          </a:xfrm>
          <a:prstGeom prst="roundRect">
            <a:avLst>
              <a:gd name="adj" fmla="val 9199"/>
            </a:avLst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7213600" y="5181600"/>
            <a:ext cx="3962400" cy="2298700"/>
          </a:xfrm>
          <a:prstGeom prst="roundRect">
            <a:avLst>
              <a:gd name="adj" fmla="val 8287"/>
            </a:avLst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649413"/>
            <a:ext cx="435133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492500"/>
            <a:ext cx="43767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907</Words>
  <Characters>0</Characters>
  <Application>Microsoft Macintosh PowerPoint</Application>
  <PresentationFormat>Custom</PresentationFormat>
  <Lines>0</Lines>
  <Paragraphs>168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Non-Elementary Reactions</vt:lpstr>
      <vt:lpstr>Chain Reaction (Closed Sequence) Mechanisms</vt:lpstr>
      <vt:lpstr>Questions?</vt:lpstr>
      <vt:lpstr>Testing the Plausibility of a Mechanism</vt:lpstr>
      <vt:lpstr>Testing the Plausibility of a Mechanism</vt:lpstr>
      <vt:lpstr>Testing the Plausibility of a Mechanism</vt:lpstr>
      <vt:lpstr>Using MATLAB and IndEqns</vt:lpstr>
      <vt:lpstr>Two Mechanisms</vt:lpstr>
      <vt:lpstr>Two Mechanisms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2014-03-12T14:35:48Z</dcterms:modified>
</cp:coreProperties>
</file>