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</p:sldMasterIdLst>
  <p:sldIdLst>
    <p:sldId id="256" r:id="rId12"/>
    <p:sldId id="273" r:id="rId13"/>
    <p:sldId id="257" r:id="rId14"/>
    <p:sldId id="265" r:id="rId15"/>
    <p:sldId id="271" r:id="rId16"/>
    <p:sldId id="258" r:id="rId17"/>
    <p:sldId id="262" r:id="rId18"/>
    <p:sldId id="263" r:id="rId19"/>
    <p:sldId id="272" r:id="rId20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12" y="-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41945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05743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03787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94720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7269595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45200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08912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38724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3486669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1449437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6077671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79209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74362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6950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59394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41599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74016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62937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52102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21419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7636496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2205158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6635623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492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465153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00647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8611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194041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002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548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60161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4161125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5014097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52418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34372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84590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32572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79535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78108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8243622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91266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859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01399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505722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6358165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4665629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5804636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18581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5224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72709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96255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9167231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5944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2680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71220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86144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9749799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1186093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316994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25553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3844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25938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24496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5429578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42876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96354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07176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43295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8724619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8582613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2388859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23574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96129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29599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95595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0744561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0758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98682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69185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00812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6185975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337044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4649360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624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84591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21932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27476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6891203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8170539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31543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29168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82011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3961592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8814897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2021228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61442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48850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74105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8822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1183367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110603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30338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38901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11990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967342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2702964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0619209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72632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45091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2628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0040522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2236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6767607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50605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54794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25462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454461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3165914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194819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20216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28089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5" Type="http://schemas.openxmlformats.org/officeDocument/2006/relationships/image" Target="../media/image8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emf"/><Relationship Id="rId3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5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Been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/>
            <a:r>
              <a:rPr lang="en-US"/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Empirical and Theoretical Rate Expressions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Empirical rate expressions are chosen for their mathematical convenience</a:t>
            </a:r>
          </a:p>
          <a:p>
            <a:pPr marL="762000" lvl="1">
              <a:spcBef>
                <a:spcPts val="1500"/>
              </a:spcBef>
            </a:pPr>
            <a:r>
              <a:rPr lang="en-US"/>
              <a:t>Power law rate expressions:</a:t>
            </a:r>
          </a:p>
          <a:p>
            <a:pPr marL="1206500" lvl="2">
              <a:spcBef>
                <a:spcPts val="4400"/>
              </a:spcBef>
            </a:pPr>
            <a:r>
              <a:rPr lang="en-US" i="1"/>
              <a:t>m</a:t>
            </a:r>
            <a:r>
              <a:rPr lang="en-US" i="1" baseline="-6000"/>
              <a:t>i</a:t>
            </a:r>
            <a:r>
              <a:rPr lang="en-US"/>
              <a:t> is the reaction order in </a:t>
            </a:r>
            <a:r>
              <a:rPr lang="en-US" i="1"/>
              <a:t>i</a:t>
            </a:r>
            <a:endParaRPr lang="en-US"/>
          </a:p>
          <a:p>
            <a:pPr marL="762000" lvl="1"/>
            <a:r>
              <a:rPr lang="en-US"/>
              <a:t>Multiplicative term to force proper behavior at equilibrium:</a:t>
            </a:r>
          </a:p>
          <a:p>
            <a:pPr marL="762000" lvl="1">
              <a:spcBef>
                <a:spcPts val="2200"/>
              </a:spcBef>
            </a:pPr>
            <a:r>
              <a:rPr lang="en-US"/>
              <a:t>Monod equation for cell growth</a:t>
            </a:r>
          </a:p>
          <a:p>
            <a:pPr>
              <a:spcBef>
                <a:spcPts val="2600"/>
              </a:spcBef>
            </a:pPr>
            <a:r>
              <a:rPr lang="en-US"/>
              <a:t>Elementary reaction is one where the reaction as written is an exact description of what happens in a single molecular event</a:t>
            </a:r>
          </a:p>
          <a:p>
            <a:r>
              <a:rPr lang="en-US"/>
              <a:t>Principle of microscopic reversibility: at the molecular level, every reaction must be reversible</a:t>
            </a:r>
          </a:p>
          <a:p>
            <a:r>
              <a:rPr lang="en-US"/>
              <a:t>Collision theory rate expression for a gas phase elementary bimolecular reaction between two different types of reactants</a:t>
            </a:r>
          </a:p>
          <a:p>
            <a:pPr marL="762000" lvl="1">
              <a:spcBef>
                <a:spcPts val="2800"/>
              </a:spcBef>
            </a:pPr>
            <a:r>
              <a:rPr lang="en-US"/>
              <a:t> </a:t>
            </a:r>
          </a:p>
          <a:p>
            <a:pPr>
              <a:spcBef>
                <a:spcPts val="2500"/>
              </a:spcBef>
            </a:pPr>
            <a:r>
              <a:rPr lang="en-US"/>
              <a:t>Transition state theory rate expression for an elementary reaction</a:t>
            </a:r>
          </a:p>
          <a:p>
            <a:pPr marL="762000" lvl="1">
              <a:spcBef>
                <a:spcPts val="2900"/>
              </a:spcBef>
            </a:pPr>
            <a:r>
              <a:rPr lang="en-US"/>
              <a:t> 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005013"/>
            <a:ext cx="2008188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514600"/>
            <a:ext cx="2162175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6919913"/>
            <a:ext cx="4814888" cy="105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8280400"/>
            <a:ext cx="527843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Theoretical Rate Expressions</a:t>
            </a:r>
          </a:p>
        </p:txBody>
      </p:sp>
      <p:sp>
        <p:nvSpPr>
          <p:cNvPr id="16386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066800"/>
            <a:ext cx="10464800" cy="8255000"/>
          </a:xfrm>
          <a:ln/>
        </p:spPr>
        <p:txBody>
          <a:bodyPr/>
          <a:lstStyle/>
          <a:p>
            <a:r>
              <a:rPr lang="en-US" dirty="0"/>
              <a:t>Collision theory and transition state theory give almost the same mathematical form for the net rate of an elementary reaction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They </a:t>
            </a:r>
            <a:r>
              <a:rPr lang="en-US" dirty="0"/>
              <a:t>differ in the form and temperature dependence of the pre-exponential </a:t>
            </a:r>
            <a:r>
              <a:rPr lang="en-US" dirty="0" err="1" smtClean="0"/>
              <a:t>ter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Generally </a:t>
            </a:r>
            <a:r>
              <a:rPr lang="en-US" dirty="0"/>
              <a:t>the differences in temperature dependence of the pre-exponential terms are almost impossible to detect due to the exponential term</a:t>
            </a:r>
          </a:p>
          <a:p>
            <a:pPr marL="762000" lvl="1"/>
            <a:r>
              <a:rPr lang="en-US" dirty="0"/>
              <a:t>We will usually take the pre-exponential terms to be constants</a:t>
            </a:r>
          </a:p>
          <a:p>
            <a:pPr marL="1206500" lvl="2"/>
            <a:r>
              <a:rPr lang="en-US" dirty="0"/>
              <a:t>Both theories give the exact same mathematical form for the rate expression for an elementary reaction</a:t>
            </a:r>
          </a:p>
          <a:p>
            <a:pPr marL="1206500" lvl="2"/>
            <a:r>
              <a:rPr lang="en-US" dirty="0"/>
              <a:t>This makes the forward and reverse rate coefficients obey the Arrhenius expression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600" y="3048000"/>
            <a:ext cx="607695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200" y="1905000"/>
            <a:ext cx="7700962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5486400"/>
            <a:ext cx="4789488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0" y="5638800"/>
            <a:ext cx="28321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Power Law Rate Expressions and Reversible Reactions</a:t>
            </a:r>
          </a:p>
        </p:txBody>
      </p:sp>
      <p:sp>
        <p:nvSpPr>
          <p:cNvPr id="1843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lnSpc>
                <a:spcPts val="2800"/>
              </a:lnSpc>
            </a:pPr>
            <a:r>
              <a:rPr lang="en-US">
                <a:ea typeface="ヒラギノ角ゴ ProN W3" charset="0"/>
                <a:cs typeface="ヒラギノ角ゴ ProN W3" charset="0"/>
              </a:rPr>
              <a:t>The rate expression,             , is valid for the reaction 2 A ⇄ Y + Z at conditions far from equilibrium</a:t>
            </a:r>
            <a:endParaRPr lang="en-US"/>
          </a:p>
          <a:p>
            <a:pPr marL="762000" lvl="1">
              <a:lnSpc>
                <a:spcPts val="2800"/>
              </a:lnSpc>
            </a:pPr>
            <a:r>
              <a:rPr lang="en-US" i="1"/>
              <a:t>k</a:t>
            </a:r>
            <a:r>
              <a:rPr lang="en-US"/>
              <a:t> = 1 h</a:t>
            </a:r>
            <a:r>
              <a:rPr lang="en-US" baseline="32000"/>
              <a:t>-1</a:t>
            </a:r>
            <a:endParaRPr lang="en-US"/>
          </a:p>
          <a:p>
            <a:pPr marL="762000" lvl="1"/>
            <a:r>
              <a:rPr lang="en-US" i="1"/>
              <a:t>K</a:t>
            </a:r>
            <a:r>
              <a:rPr lang="en-US" i="1" baseline="-6000"/>
              <a:t>c</a:t>
            </a:r>
            <a:r>
              <a:rPr lang="en-US"/>
              <a:t> = 16</a:t>
            </a:r>
          </a:p>
          <a:p>
            <a:r>
              <a:rPr lang="en-US"/>
              <a:t>Your assignment is to evaluate this rate expression at conditions close to equilibrium and then to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correct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it as follows</a:t>
            </a:r>
          </a:p>
          <a:p>
            <a:pPr marL="762000" lvl="1">
              <a:spcBef>
                <a:spcPts val="3900"/>
              </a:spcBef>
            </a:pPr>
            <a:r>
              <a:rPr lang="en-US"/>
              <a:t> </a:t>
            </a:r>
          </a:p>
          <a:p>
            <a:pPr>
              <a:spcBef>
                <a:spcPts val="4100"/>
              </a:spcBef>
            </a:pPr>
            <a:r>
              <a:rPr lang="en-US"/>
              <a:t>Prepare a three slide presentation about this rate expression</a:t>
            </a:r>
          </a:p>
          <a:p>
            <a:pPr marL="762000" lvl="1"/>
            <a:r>
              <a:rPr lang="en-US"/>
              <a:t>Slide 1: The problem</a:t>
            </a:r>
          </a:p>
          <a:p>
            <a:pPr marL="762000" lvl="1"/>
            <a:r>
              <a:rPr lang="en-US"/>
              <a:t>Slide 2: How to fix it</a:t>
            </a:r>
          </a:p>
          <a:p>
            <a:pPr marL="762000" lvl="1"/>
            <a:r>
              <a:rPr lang="en-US"/>
              <a:t>Slide 3: Discussion, issues and/or comments on the corrected rate expression</a:t>
            </a:r>
          </a:p>
          <a:p>
            <a:r>
              <a:rPr lang="en-US"/>
              <a:t>To help you in preparation of your presentation</a:t>
            </a:r>
          </a:p>
          <a:p>
            <a:pPr marL="762000" lvl="1"/>
            <a:r>
              <a:rPr lang="en-US"/>
              <a:t>Assume you have a fixed volume system that initially contains 1 mol L</a:t>
            </a:r>
            <a:r>
              <a:rPr lang="en-US" baseline="32000"/>
              <a:t>-1</a:t>
            </a:r>
            <a:r>
              <a:rPr lang="en-US"/>
              <a:t> of A and nothing else</a:t>
            </a:r>
          </a:p>
          <a:p>
            <a:pPr marL="762000" lvl="1"/>
            <a:r>
              <a:rPr lang="en-US"/>
              <a:t>Fill in the columns of the spreadsheet for </a:t>
            </a:r>
            <a:r>
              <a:rPr lang="en-US" i="1"/>
              <a:t>f</a:t>
            </a:r>
            <a:r>
              <a:rPr lang="en-US" i="1" baseline="-6000"/>
              <a:t>A</a:t>
            </a:r>
            <a:r>
              <a:rPr lang="en-US"/>
              <a:t>, </a:t>
            </a:r>
            <a:r>
              <a:rPr lang="en-US" i="1"/>
              <a:t>C</a:t>
            </a:r>
            <a:r>
              <a:rPr lang="en-US" i="1" baseline="-6000"/>
              <a:t>A</a:t>
            </a:r>
            <a:r>
              <a:rPr lang="en-US"/>
              <a:t>, </a:t>
            </a:r>
            <a:r>
              <a:rPr lang="en-US" i="1"/>
              <a:t>C</a:t>
            </a:r>
            <a:r>
              <a:rPr lang="en-US" i="1" baseline="-6000"/>
              <a:t>Y</a:t>
            </a:r>
            <a:r>
              <a:rPr lang="en-US"/>
              <a:t>, </a:t>
            </a:r>
            <a:r>
              <a:rPr lang="en-US" i="1"/>
              <a:t>C</a:t>
            </a:r>
            <a:r>
              <a:rPr lang="en-US" i="1" baseline="-6000"/>
              <a:t>Z</a:t>
            </a:r>
            <a:r>
              <a:rPr lang="en-US"/>
              <a:t>, and the rates predicted by the original rate expression and the corrected rate expression with </a:t>
            </a:r>
            <a:r>
              <a:rPr lang="en-US" i="1"/>
              <a:t>a</a:t>
            </a:r>
            <a:r>
              <a:rPr lang="en-US"/>
              <a:t> equal to 0.5, 1.0 and 2.0</a:t>
            </a:r>
          </a:p>
          <a:p>
            <a:pPr marL="762000" lvl="1"/>
            <a:r>
              <a:rPr lang="en-US"/>
              <a:t>Use the resulting data to plot each of the four rates predicted by the original rate expression and the three corrected versions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576388"/>
            <a:ext cx="1130300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3873500"/>
            <a:ext cx="28575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Molecularity of Elementary Reactions</a:t>
            </a:r>
          </a:p>
        </p:txBody>
      </p:sp>
      <p:sp>
        <p:nvSpPr>
          <p:cNvPr id="2253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Sit on the floor forming a circle and facing into the circle</a:t>
            </a:r>
          </a:p>
          <a:p>
            <a:r>
              <a:rPr lang="en-US"/>
              <a:t>Two people each will be given a ping pong ball; one person should act as the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collision counter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pPr marL="762000" lvl="1"/>
            <a:r>
              <a:rPr lang="en-US"/>
              <a:t>When I say GO, the people who have ping pong balls should roll them across the circle</a:t>
            </a:r>
          </a:p>
          <a:p>
            <a:pPr marL="1206500" lvl="2"/>
            <a:r>
              <a:rPr lang="en-US"/>
              <a:t>If they collide, the collision counter should add 1</a:t>
            </a:r>
          </a:p>
          <a:p>
            <a:pPr marL="762000" lvl="1"/>
            <a:r>
              <a:rPr lang="en-US"/>
              <a:t>When a ball comes to you, roll it back across the circle</a:t>
            </a:r>
          </a:p>
          <a:p>
            <a:pPr marL="762000" lvl="1"/>
            <a:r>
              <a:rPr lang="en-US"/>
              <a:t>Repeat until I say stop</a:t>
            </a:r>
          </a:p>
          <a:p>
            <a:r>
              <a:rPr lang="en-US"/>
              <a:t>We will then repeat this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experiment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but with three people each being given a ping pong ball at the start</a:t>
            </a:r>
          </a:p>
          <a:p>
            <a:r>
              <a:rPr lang="en-US"/>
              <a:t>We will repeat it one more time, but with four people each being given a ping pong ball at the start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Ping-Pong Balls </a:t>
            </a:r>
            <a:r>
              <a:rPr lang="en-US" i="1"/>
              <a:t>vs</a:t>
            </a:r>
            <a:r>
              <a:rPr lang="en-US"/>
              <a:t>. Molecules</a:t>
            </a:r>
          </a:p>
        </p:txBody>
      </p:sp>
      <p:sp>
        <p:nvSpPr>
          <p:cNvPr id="2355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You have just conducted an experiment using ping-pong balls.</a:t>
            </a:r>
          </a:p>
          <a:p>
            <a:pPr marL="762000" lvl="1"/>
            <a:r>
              <a:rPr lang="en-US"/>
              <a:t>It was intended to serve as an analogy to certain aspects of the collision theory.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What are the similarities between this experiment and collision theory?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What are the differences between this experiment and collision theory?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Can any conclusions be drawn from this experiment that would also apply to collision theory?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2560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764</Words>
  <Characters>0</Characters>
  <Application>Microsoft Macintosh PowerPoint</Application>
  <PresentationFormat>Custom</PresentationFormat>
  <Lines>0</Lines>
  <Paragraphs>96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9</vt:i4>
      </vt:variant>
    </vt:vector>
  </HeadingPairs>
  <TitlesOfParts>
    <vt:vector size="26" baseType="lpstr">
      <vt:lpstr>Helvetica</vt:lpstr>
      <vt:lpstr>Heiti SC Light</vt:lpstr>
      <vt:lpstr>Heiti SC Medium</vt:lpstr>
      <vt:lpstr>Lucida Grande</vt:lpstr>
      <vt:lpstr>Gill Sans</vt:lpstr>
      <vt:lpstr>ヒラギノ角ゴ ProN W3</vt:lpstr>
      <vt:lpstr>Title &amp; Subtitle</vt:lpstr>
      <vt:lpstr>Title &amp; Bullets</vt:lpstr>
      <vt:lpstr>Title - Top</vt:lpstr>
      <vt:lpstr>Title &amp; Bullets</vt:lpstr>
      <vt:lpstr>Bullets</vt:lpstr>
      <vt:lpstr>Blank</vt:lpstr>
      <vt:lpstr>Photo - Horizontal</vt:lpstr>
      <vt:lpstr>Title &amp; Bullets - 2 Column</vt:lpstr>
      <vt:lpstr>Title &amp; Bullets - Right</vt:lpstr>
      <vt:lpstr>Title, Bullets &amp; Photo</vt:lpstr>
      <vt:lpstr>Photo - Vertical</vt:lpstr>
      <vt:lpstr>A First Course on Kinetics and Reaction Engineering</vt:lpstr>
      <vt:lpstr>Where We’ve Been</vt:lpstr>
      <vt:lpstr>Empirical and Theoretical Rate Expressions</vt:lpstr>
      <vt:lpstr>Theoretical Rate Expressions</vt:lpstr>
      <vt:lpstr>Questions?</vt:lpstr>
      <vt:lpstr>Power Law Rate Expressions and Reversible Reactions</vt:lpstr>
      <vt:lpstr>Molecularity of Elementary Reactions</vt:lpstr>
      <vt:lpstr>Ping-Pong Balls vs. Molecules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2014-03-03T20:22:29Z</dcterms:modified>
</cp:coreProperties>
</file>