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sldIdLst>
    <p:sldId id="256" r:id="rId13"/>
    <p:sldId id="273" r:id="rId14"/>
    <p:sldId id="257" r:id="rId15"/>
    <p:sldId id="265" r:id="rId16"/>
    <p:sldId id="271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72" r:id="rId2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1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4194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05743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26286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2236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767607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0605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54794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25462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454461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165914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194819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2021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4362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8089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03787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4720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269595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45200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08912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38724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486669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1449437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077671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492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79209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6950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59394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1599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074016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62937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2102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1419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636496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20515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86113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635623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65153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006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519404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1002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54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60161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16112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01409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241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3437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84590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32572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79535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7810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824362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91266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859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0139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05722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35816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66562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5804636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1858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522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32180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0077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536638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43392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7504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7079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6144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461808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6244795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612103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6304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78158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7270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6255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167231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944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268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07176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71220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749799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118609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8316994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2555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3844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25938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4496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429578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4287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98682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6354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4329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724619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582613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388859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23574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96129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29599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95595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456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170539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07580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69185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00812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185975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337044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4649360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24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84591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1932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2747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183367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89120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31543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9168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82011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961592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8814897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021228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1442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4885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7410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04052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822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1106033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3033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38901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11990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967342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702964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0619209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7263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4509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1.jpeg"/><Relationship Id="rId3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5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Molecularity of Elementary Reactions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Sit on the floor forming a circle and facing into the circle</a:t>
            </a:r>
          </a:p>
          <a:p>
            <a:r>
              <a:rPr lang="en-US"/>
              <a:t>Two people each will be given a ping pong ball; one person should act as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collision counter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marL="762000" lvl="1"/>
            <a:r>
              <a:rPr lang="en-US"/>
              <a:t>When I say GO, the people who have ping pong balls should roll them across the circle</a:t>
            </a:r>
          </a:p>
          <a:p>
            <a:pPr marL="1206500" lvl="2"/>
            <a:r>
              <a:rPr lang="en-US"/>
              <a:t>If they collide, the collision counter should add 1</a:t>
            </a:r>
          </a:p>
          <a:p>
            <a:pPr marL="762000" lvl="1"/>
            <a:r>
              <a:rPr lang="en-US"/>
              <a:t>When a ball comes to you, roll it back across the circle</a:t>
            </a:r>
          </a:p>
          <a:p>
            <a:pPr marL="762000" lvl="1"/>
            <a:r>
              <a:rPr lang="en-US"/>
              <a:t>Repeat until I say stop</a:t>
            </a:r>
          </a:p>
          <a:p>
            <a:r>
              <a:rPr lang="en-US"/>
              <a:t>We will then repeat this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experiment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but with three people each being given a ping pong ball at the start</a:t>
            </a:r>
          </a:p>
          <a:p>
            <a:r>
              <a:rPr lang="en-US"/>
              <a:t>We will repeat it one more time, but with four people each being given a ping pong ball at the start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Ping-Pong Balls </a:t>
            </a:r>
            <a:r>
              <a:rPr lang="en-US" i="1"/>
              <a:t>vs</a:t>
            </a:r>
            <a:r>
              <a:rPr lang="en-US"/>
              <a:t>. Molecules</a:t>
            </a:r>
          </a:p>
        </p:txBody>
      </p:sp>
      <p:sp>
        <p:nvSpPr>
          <p:cNvPr id="2355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You have just conducted an experiment using ping-pong balls.</a:t>
            </a:r>
          </a:p>
          <a:p>
            <a:pPr marL="762000" lvl="1"/>
            <a:r>
              <a:rPr lang="en-US"/>
              <a:t>It was intended to serve as an analogy to certain aspects of the collision theory.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What are the similarities between this experiment and collision theory?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What are the differences between this experiment and collision theory?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Can any conclusions be drawn from this experiment that would also apply to collision theory?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Termolecular Reactions are Rare</a:t>
            </a:r>
          </a:p>
        </p:txBody>
      </p:sp>
      <p:sp>
        <p:nvSpPr>
          <p:cNvPr id="2457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Bimolecular reactions are much more likely than termolecular reactions.</a:t>
            </a:r>
          </a:p>
          <a:p>
            <a:pPr marL="762000" lvl="1"/>
            <a:r>
              <a:rPr lang="en-US"/>
              <a:t>True for gases</a:t>
            </a:r>
          </a:p>
          <a:p>
            <a:pPr marL="762000" lvl="1"/>
            <a:r>
              <a:rPr lang="en-US"/>
              <a:t>What about liquids?</a:t>
            </a:r>
          </a:p>
          <a:p>
            <a:r>
              <a:rPr lang="en-US"/>
              <a:t>The rates of termolecular reactions are expected to be smaller than the rates of bimolecular reactions.</a:t>
            </a:r>
          </a:p>
          <a:p>
            <a:r>
              <a:rPr lang="en-US"/>
              <a:t>It is highly unlikely that a reaction involving more than three reactants OR PRODUCTS is elementary.</a:t>
            </a:r>
          </a:p>
          <a:p>
            <a:pPr marL="762000" lvl="1"/>
            <a:r>
              <a:rPr lang="en-US"/>
              <a:t>Why is a reaction with more than 3 products almost certainly NOT elementary?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re </a:t>
            </a:r>
            <a:r>
              <a:rPr lang="en-US"/>
              <a:t>Going</a:t>
            </a:r>
          </a:p>
        </p:txBody>
      </p:sp>
      <p:sp>
        <p:nvSpPr>
          <p:cNvPr id="2560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Been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/>
            <a:r>
              <a:rPr lang="en-US"/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Empirical and Theoretical Rate Expressions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Empirical rate expressions are chosen for their mathematical convenience</a:t>
            </a:r>
          </a:p>
          <a:p>
            <a:pPr marL="762000" lvl="1">
              <a:spcBef>
                <a:spcPts val="1500"/>
              </a:spcBef>
            </a:pPr>
            <a:r>
              <a:rPr lang="en-US"/>
              <a:t>Power law rate expressions:</a:t>
            </a:r>
          </a:p>
          <a:p>
            <a:pPr marL="1206500" lvl="2">
              <a:spcBef>
                <a:spcPts val="4400"/>
              </a:spcBef>
            </a:pPr>
            <a:r>
              <a:rPr lang="en-US" i="1"/>
              <a:t>m</a:t>
            </a:r>
            <a:r>
              <a:rPr lang="en-US" i="1" baseline="-6000"/>
              <a:t>i</a:t>
            </a:r>
            <a:r>
              <a:rPr lang="en-US"/>
              <a:t> is the reaction order in </a:t>
            </a:r>
            <a:r>
              <a:rPr lang="en-US" i="1"/>
              <a:t>i</a:t>
            </a:r>
            <a:endParaRPr lang="en-US"/>
          </a:p>
          <a:p>
            <a:pPr marL="762000" lvl="1"/>
            <a:r>
              <a:rPr lang="en-US"/>
              <a:t>Multiplicative term to force proper behavior at equilibrium:</a:t>
            </a:r>
          </a:p>
          <a:p>
            <a:pPr marL="762000" lvl="1">
              <a:spcBef>
                <a:spcPts val="2200"/>
              </a:spcBef>
            </a:pPr>
            <a:r>
              <a:rPr lang="en-US"/>
              <a:t>Monod equation for cell growth</a:t>
            </a:r>
          </a:p>
          <a:p>
            <a:pPr>
              <a:spcBef>
                <a:spcPts val="2600"/>
              </a:spcBef>
            </a:pPr>
            <a:r>
              <a:rPr lang="en-US"/>
              <a:t>Elementary reaction is one where the reaction as written is an exact description of what happens in a single molecular event</a:t>
            </a:r>
          </a:p>
          <a:p>
            <a:r>
              <a:rPr lang="en-US"/>
              <a:t>Principle of microscopic reversibility: at the molecular level, every reaction must be reversible</a:t>
            </a:r>
          </a:p>
          <a:p>
            <a:r>
              <a:rPr lang="en-US"/>
              <a:t>Collision theory rate expression for a gas phase elementary bimolecular reaction between two different types of reactants</a:t>
            </a:r>
          </a:p>
          <a:p>
            <a:pPr marL="762000" lvl="1">
              <a:spcBef>
                <a:spcPts val="2800"/>
              </a:spcBef>
            </a:pPr>
            <a:r>
              <a:rPr lang="en-US"/>
              <a:t> </a:t>
            </a:r>
          </a:p>
          <a:p>
            <a:pPr>
              <a:spcBef>
                <a:spcPts val="2500"/>
              </a:spcBef>
            </a:pPr>
            <a:r>
              <a:rPr lang="en-US"/>
              <a:t>Transition state theory rate expression for an elementary reaction</a:t>
            </a:r>
          </a:p>
          <a:p>
            <a:pPr marL="762000" lvl="1">
              <a:spcBef>
                <a:spcPts val="2900"/>
              </a:spcBef>
            </a:pPr>
            <a:r>
              <a:rPr lang="en-US"/>
              <a:t>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005013"/>
            <a:ext cx="200818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14600"/>
            <a:ext cx="216217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6919913"/>
            <a:ext cx="4814888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8280400"/>
            <a:ext cx="527843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Theoretical Rate Expressions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066800"/>
            <a:ext cx="10464800" cy="8255000"/>
          </a:xfrm>
          <a:ln/>
        </p:spPr>
        <p:txBody>
          <a:bodyPr/>
          <a:lstStyle/>
          <a:p>
            <a:r>
              <a:rPr lang="en-US" dirty="0"/>
              <a:t>Collision theory and transition state theory give almost the same mathematical form for the net rate of an elementary reaction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differ in the form and temperature dependence of the pre-exponential </a:t>
            </a:r>
            <a:r>
              <a:rPr lang="en-US" dirty="0" err="1" smtClean="0"/>
              <a:t>ter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Generally </a:t>
            </a:r>
            <a:r>
              <a:rPr lang="en-US" dirty="0"/>
              <a:t>the differences in temperature dependence of the pre-exponential terms are almost impossible to detect due to the exponential term</a:t>
            </a:r>
          </a:p>
          <a:p>
            <a:pPr marL="762000" lvl="1"/>
            <a:r>
              <a:rPr lang="en-US" dirty="0"/>
              <a:t>We will usually take the pre-exponential terms to be constants</a:t>
            </a:r>
          </a:p>
          <a:p>
            <a:pPr marL="1206500" lvl="2"/>
            <a:r>
              <a:rPr lang="en-US" dirty="0"/>
              <a:t>Both theories give the exact same mathematical form for the rate expression for an elementary reaction</a:t>
            </a:r>
          </a:p>
          <a:p>
            <a:pPr marL="1206500" lvl="2"/>
            <a:r>
              <a:rPr lang="en-US" dirty="0"/>
              <a:t>This makes the forward and reverse rate coefficients obey the Arrhenius expression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3048000"/>
            <a:ext cx="60769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1905000"/>
            <a:ext cx="770096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5486400"/>
            <a:ext cx="478948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5638800"/>
            <a:ext cx="28321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Power Law Rate Expressions and Reversible Reactions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>
                <a:ea typeface="ヒラギノ角ゴ ProN W3" charset="0"/>
                <a:cs typeface="ヒラギノ角ゴ ProN W3" charset="0"/>
              </a:rPr>
              <a:t>The rate expression,             , is valid for the reaction 2 A ⇄ Y + Z at conditions far from equilibrium</a:t>
            </a:r>
            <a:endParaRPr lang="en-US"/>
          </a:p>
          <a:p>
            <a:pPr marL="762000" lvl="1">
              <a:lnSpc>
                <a:spcPts val="2800"/>
              </a:lnSpc>
            </a:pPr>
            <a:r>
              <a:rPr lang="en-US" i="1"/>
              <a:t>k</a:t>
            </a:r>
            <a:r>
              <a:rPr lang="en-US"/>
              <a:t> = 1 h</a:t>
            </a:r>
            <a:r>
              <a:rPr lang="en-US" baseline="32000"/>
              <a:t>-1</a:t>
            </a:r>
            <a:endParaRPr lang="en-US"/>
          </a:p>
          <a:p>
            <a:pPr marL="762000" lvl="1"/>
            <a:r>
              <a:rPr lang="en-US" i="1"/>
              <a:t>K</a:t>
            </a:r>
            <a:r>
              <a:rPr lang="en-US" i="1" baseline="-6000"/>
              <a:t>c</a:t>
            </a:r>
            <a:r>
              <a:rPr lang="en-US"/>
              <a:t> = 16</a:t>
            </a:r>
          </a:p>
          <a:p>
            <a:r>
              <a:rPr lang="en-US"/>
              <a:t>Your assignment is to evaluate this rate expression at conditions close to equilibrium and then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correct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it as follows</a:t>
            </a:r>
          </a:p>
          <a:p>
            <a:pPr marL="762000" lvl="1">
              <a:spcBef>
                <a:spcPts val="3900"/>
              </a:spcBef>
            </a:pPr>
            <a:r>
              <a:rPr lang="en-US"/>
              <a:t> </a:t>
            </a:r>
          </a:p>
          <a:p>
            <a:pPr>
              <a:spcBef>
                <a:spcPts val="4100"/>
              </a:spcBef>
            </a:pPr>
            <a:r>
              <a:rPr lang="en-US"/>
              <a:t>Prepare a three slide presentation about this rate expression</a:t>
            </a:r>
          </a:p>
          <a:p>
            <a:pPr marL="762000" lvl="1"/>
            <a:r>
              <a:rPr lang="en-US"/>
              <a:t>Slide 1: The problem</a:t>
            </a:r>
          </a:p>
          <a:p>
            <a:pPr marL="762000" lvl="1"/>
            <a:r>
              <a:rPr lang="en-US"/>
              <a:t>Slide 2: How to fix it</a:t>
            </a:r>
          </a:p>
          <a:p>
            <a:pPr marL="762000" lvl="1"/>
            <a:r>
              <a:rPr lang="en-US"/>
              <a:t>Slide 3: Discussion, issues and/or comments on the corrected rate expression</a:t>
            </a:r>
          </a:p>
          <a:p>
            <a:r>
              <a:rPr lang="en-US"/>
              <a:t>To help you in preparation of your presentation</a:t>
            </a:r>
          </a:p>
          <a:p>
            <a:pPr marL="762000" lvl="1"/>
            <a:r>
              <a:rPr lang="en-US"/>
              <a:t>Assume you have a fixed volume system that initially contains 1 mol L</a:t>
            </a:r>
            <a:r>
              <a:rPr lang="en-US" baseline="32000"/>
              <a:t>-1</a:t>
            </a:r>
            <a:r>
              <a:rPr lang="en-US"/>
              <a:t> of A and nothing else</a:t>
            </a:r>
          </a:p>
          <a:p>
            <a:pPr marL="762000" lvl="1"/>
            <a:r>
              <a:rPr lang="en-US"/>
              <a:t>Fill in the columns of the spreadsheet for </a:t>
            </a:r>
            <a:r>
              <a:rPr lang="en-US" i="1"/>
              <a:t>f</a:t>
            </a:r>
            <a:r>
              <a:rPr lang="en-US" i="1" baseline="-6000"/>
              <a:t>A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i="1" baseline="-6000"/>
              <a:t>A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i="1" baseline="-6000"/>
              <a:t>Y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i="1" baseline="-6000"/>
              <a:t>Z</a:t>
            </a:r>
            <a:r>
              <a:rPr lang="en-US"/>
              <a:t>, and the rates predicted by the original rate expression and the corrected rate expression with </a:t>
            </a:r>
            <a:r>
              <a:rPr lang="en-US" i="1"/>
              <a:t>a</a:t>
            </a:r>
            <a:r>
              <a:rPr lang="en-US"/>
              <a:t> equal to 0.5, 1.0 and 2.0</a:t>
            </a:r>
          </a:p>
          <a:p>
            <a:pPr marL="762000" lvl="1"/>
            <a:r>
              <a:rPr lang="en-US"/>
              <a:t>Use the resulting data to plot each of the four rates predicted by the original rate expression and the three corrected versions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576388"/>
            <a:ext cx="11303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3873500"/>
            <a:ext cx="28575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Power Law Rate Expressions</a:t>
            </a:r>
            <a:br>
              <a:rPr lang="en-US"/>
            </a:br>
            <a:r>
              <a:rPr lang="en-US"/>
              <a:t>Fail Near Equilibrium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>
                <a:ea typeface="ヒラギノ角ゴ ProN W3" charset="0"/>
                <a:cs typeface="ヒラギノ角ゴ ProN W3" charset="0"/>
              </a:rPr>
              <a:t>The reaction, 2 A ⇄ Y + Z, is reversible</a:t>
            </a:r>
            <a:endParaRPr lang="en-US"/>
          </a:p>
          <a:p>
            <a:pPr marL="762000" lvl="1">
              <a:lnSpc>
                <a:spcPts val="2800"/>
              </a:lnSpc>
              <a:spcBef>
                <a:spcPts val="2000"/>
              </a:spcBef>
            </a:pPr>
            <a:r>
              <a:rPr lang="en-US"/>
              <a:t> </a:t>
            </a:r>
          </a:p>
          <a:p>
            <a:pPr marL="762000" lvl="1">
              <a:lnSpc>
                <a:spcPts val="2800"/>
              </a:lnSpc>
              <a:spcBef>
                <a:spcPts val="4400"/>
              </a:spcBef>
            </a:pPr>
            <a:r>
              <a:rPr lang="en-US"/>
              <a:t>If the reaction started with 1 mol L</a:t>
            </a:r>
            <a:r>
              <a:rPr lang="en-US" baseline="32000"/>
              <a:t>-1</a:t>
            </a:r>
            <a:r>
              <a:rPr lang="en-US"/>
              <a:t> of A and nothing else, it would reach thermodynamic equilibrium at a conversion of 80%</a:t>
            </a:r>
          </a:p>
          <a:p>
            <a:pPr marL="1206500" lvl="2">
              <a:lnSpc>
                <a:spcPts val="2800"/>
              </a:lnSpc>
            </a:pPr>
            <a:r>
              <a:rPr lang="en-US" i="1"/>
              <a:t>C</a:t>
            </a:r>
            <a:r>
              <a:rPr lang="en-US" i="1" baseline="-6000"/>
              <a:t>0,A</a:t>
            </a:r>
            <a:r>
              <a:rPr lang="en-US"/>
              <a:t> = 1; </a:t>
            </a:r>
            <a:r>
              <a:rPr lang="en-US" i="1"/>
              <a:t>K</a:t>
            </a:r>
            <a:r>
              <a:rPr lang="en-US">
                <a:ea typeface="ヒラギノ角ゴ ProN W3" charset="0"/>
                <a:cs typeface="ヒラギノ角ゴ ProN W3" charset="0"/>
              </a:rPr>
              <a:t> = 16  ⇒  </a:t>
            </a:r>
            <a:r>
              <a:rPr lang="en-US" i="1"/>
              <a:t>f</a:t>
            </a:r>
            <a:r>
              <a:rPr lang="en-US" i="1" baseline="-6000"/>
              <a:t>A</a:t>
            </a:r>
            <a:r>
              <a:rPr lang="en-US"/>
              <a:t> = 0.8</a:t>
            </a:r>
          </a:p>
          <a:p>
            <a:pPr>
              <a:lnSpc>
                <a:spcPts val="2800"/>
              </a:lnSpc>
            </a:pPr>
            <a:r>
              <a:rPr lang="en-US"/>
              <a:t>At equilibrium, the rate should equal zero</a:t>
            </a:r>
          </a:p>
          <a:p>
            <a:pPr>
              <a:lnSpc>
                <a:spcPts val="2800"/>
              </a:lnSpc>
            </a:pPr>
            <a:r>
              <a:rPr lang="en-US"/>
              <a:t>The rate expression predicts a rate of 0.2 at equilibrium</a:t>
            </a:r>
          </a:p>
          <a:p>
            <a:pPr marL="762000" lvl="1">
              <a:lnSpc>
                <a:spcPts val="2800"/>
              </a:lnSpc>
            </a:pPr>
            <a:r>
              <a:rPr lang="en-US"/>
              <a:t>r = k*CA</a:t>
            </a:r>
          </a:p>
          <a:p>
            <a:pPr marL="1206500" lvl="2">
              <a:lnSpc>
                <a:spcPts val="2800"/>
              </a:lnSpc>
            </a:pPr>
            <a:r>
              <a:rPr lang="en-US" i="1"/>
              <a:t>C</a:t>
            </a:r>
            <a:r>
              <a:rPr lang="en-US" i="1" baseline="-6000"/>
              <a:t>0,A</a:t>
            </a:r>
            <a:r>
              <a:rPr lang="en-US"/>
              <a:t> = 1; </a:t>
            </a:r>
            <a:r>
              <a:rPr lang="en-US" i="1"/>
              <a:t>f</a:t>
            </a:r>
            <a:r>
              <a:rPr lang="en-US" i="1" baseline="-6000"/>
              <a:t>A</a:t>
            </a:r>
            <a:r>
              <a:rPr lang="en-US"/>
              <a:t> = 0.8; </a:t>
            </a:r>
            <a:r>
              <a:rPr lang="en-US" i="1"/>
              <a:t>C</a:t>
            </a:r>
            <a:r>
              <a:rPr lang="en-US" i="1" baseline="-6000"/>
              <a:t>A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i="1" baseline="-6000"/>
              <a:t>0,A</a:t>
            </a:r>
            <a:r>
              <a:rPr lang="en-US"/>
              <a:t>(1-</a:t>
            </a:r>
            <a:r>
              <a:rPr lang="en-US" i="1"/>
              <a:t>f</a:t>
            </a:r>
            <a:r>
              <a:rPr lang="en-US" i="1" baseline="-6000"/>
              <a:t>A</a:t>
            </a:r>
            <a:r>
              <a:rPr lang="en-US"/>
              <a:t>); </a:t>
            </a:r>
            <a:r>
              <a:rPr lang="en-US" i="1"/>
              <a:t>k</a:t>
            </a:r>
            <a:r>
              <a:rPr lang="en-US">
                <a:ea typeface="ヒラギノ角ゴ ProN W3" charset="0"/>
                <a:cs typeface="ヒラギノ角ゴ ProN W3" charset="0"/>
              </a:rPr>
              <a:t> = 1      ⇒  </a:t>
            </a:r>
            <a:r>
              <a:rPr lang="en-US" i="1"/>
              <a:t>r</a:t>
            </a:r>
            <a:r>
              <a:rPr lang="en-US"/>
              <a:t> = 0.2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3086100"/>
            <a:ext cx="4597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2286000"/>
            <a:ext cx="362108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Correcting Near-Equilibrium Behavior</a:t>
            </a:r>
          </a:p>
        </p:txBody>
      </p:sp>
      <p:sp>
        <p:nvSpPr>
          <p:cNvPr id="2048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At thermodynamic </a:t>
            </a:r>
            <a:r>
              <a:rPr lang="en-US" dirty="0" smtClean="0"/>
              <a:t>equilibrium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Initially</a:t>
            </a:r>
            <a:endParaRPr lang="en-US" dirty="0"/>
          </a:p>
          <a:p>
            <a:pPr>
              <a:spcBef>
                <a:spcPts val="12500"/>
              </a:spcBef>
            </a:pPr>
            <a:r>
              <a:rPr lang="en-US" dirty="0"/>
              <a:t>Far from equilibrium, no change</a:t>
            </a:r>
          </a:p>
          <a:p>
            <a:r>
              <a:rPr lang="en-US" dirty="0"/>
              <a:t>Near equilibrium, goes to zero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3454400"/>
            <a:ext cx="4597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159000"/>
            <a:ext cx="48371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3632200"/>
            <a:ext cx="40163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5499100"/>
            <a:ext cx="427196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7874000"/>
            <a:ext cx="28575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Issues When Used Beyond Equilibrium</a:t>
            </a:r>
          </a:p>
        </p:txBody>
      </p:sp>
      <p:sp>
        <p:nvSpPr>
          <p:cNvPr id="2150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At conditions beyond equilibrium, the reaction should proceed in the reverse direction</a:t>
            </a:r>
          </a:p>
          <a:p>
            <a:pPr marL="762000" lvl="1"/>
            <a:r>
              <a:rPr lang="en-US"/>
              <a:t>The rate should become negative</a:t>
            </a:r>
          </a:p>
          <a:p>
            <a:r>
              <a:rPr lang="en-US"/>
              <a:t>The correction term will become negative at conditions beyond equilibrium</a:t>
            </a:r>
          </a:p>
          <a:p>
            <a:pPr marL="762000" lvl="1">
              <a:spcBef>
                <a:spcPts val="3500"/>
              </a:spcBef>
            </a:pPr>
            <a:r>
              <a:rPr lang="en-US"/>
              <a:t> </a:t>
            </a:r>
          </a:p>
          <a:p>
            <a:pPr>
              <a:spcBef>
                <a:spcPts val="3700"/>
              </a:spcBef>
            </a:pPr>
            <a:r>
              <a:rPr lang="en-US"/>
              <a:t>Exponentiating it can cause problems</a:t>
            </a:r>
          </a:p>
          <a:p>
            <a:pPr marL="762000" lvl="1">
              <a:spcBef>
                <a:spcPts val="3200"/>
              </a:spcBef>
            </a:pPr>
            <a:r>
              <a:rPr lang="en-US"/>
              <a:t> </a:t>
            </a:r>
          </a:p>
          <a:p>
            <a:pPr marL="1206500" lvl="2">
              <a:spcBef>
                <a:spcPts val="44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is fractional; result is indeterminate (square root of a negative number)</a:t>
            </a:r>
          </a:p>
          <a:p>
            <a:pPr marL="1206500" lvl="2"/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is an even integer; result becomes positive instead of negative</a:t>
            </a:r>
          </a:p>
          <a:p>
            <a:pPr marL="1206500" lvl="2"/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is an odd integer; result remains negative as required</a:t>
            </a:r>
          </a:p>
          <a:p>
            <a:r>
              <a:rPr lang="en-US"/>
              <a:t>General rule: if the rate expression will be used for conditions beyond equilibrium, require </a:t>
            </a:r>
            <a:r>
              <a:rPr lang="en-US" i="1"/>
              <a:t>a</a:t>
            </a:r>
            <a:r>
              <a:rPr lang="en-US"/>
              <a:t> to be an odd integer</a:t>
            </a:r>
          </a:p>
          <a:p>
            <a:pPr marL="762000" lvl="1"/>
            <a:r>
              <a:rPr lang="en-US"/>
              <a:t>If the rate expression will never be applied at conditions beyond equilibrium (including intermediate results in the numerical solution of design equations), </a:t>
            </a:r>
            <a:r>
              <a:rPr lang="en-US" i="1"/>
              <a:t>a</a:t>
            </a:r>
            <a:r>
              <a:rPr lang="en-US"/>
              <a:t> can be treated as an adjustable parameter </a:t>
            </a:r>
            <a:r>
              <a:rPr lang="en-US" i="1" u="sng"/>
              <a:t>that must be greater than 0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3251200"/>
            <a:ext cx="21494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4660900"/>
            <a:ext cx="17780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1104</Words>
  <Characters>0</Characters>
  <Application>Microsoft Macintosh PowerPoint</Application>
  <PresentationFormat>Custom</PresentationFormat>
  <Lines>0</Lines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13</vt:i4>
      </vt:variant>
    </vt:vector>
  </HeadingPairs>
  <TitlesOfParts>
    <vt:vector size="31" baseType="lpstr">
      <vt:lpstr>Helvetica</vt:lpstr>
      <vt:lpstr>Heiti SC Light</vt:lpstr>
      <vt:lpstr>Heiti SC Medium</vt:lpstr>
      <vt:lpstr>Lucida Grande</vt:lpstr>
      <vt:lpstr>Gill Sans</vt:lpstr>
      <vt:lpstr>ヒラギノ角ゴ ProN W3</vt:lpstr>
      <vt:lpstr>Title &amp; Subtitle</vt:lpstr>
      <vt:lpstr>Title &amp; Bullets</vt:lpstr>
      <vt:lpstr>Title - Top</vt:lpstr>
      <vt:lpstr>Title &amp; Bullets - Left</vt:lpstr>
      <vt:lpstr>Title &amp; Bullets</vt:lpstr>
      <vt:lpstr>Bullets</vt:lpstr>
      <vt:lpstr>Blank</vt:lpstr>
      <vt:lpstr>Photo - Horizontal</vt:lpstr>
      <vt:lpstr>Title &amp; Bullets - 2 Column</vt:lpstr>
      <vt:lpstr>Title &amp; Bullets - Right</vt:lpstr>
      <vt:lpstr>Title, Bullets &amp; Photo</vt:lpstr>
      <vt:lpstr>Photo - Vertical</vt:lpstr>
      <vt:lpstr>A First Course on Kinetics and Reaction Engineering</vt:lpstr>
      <vt:lpstr>Where We’ve Been</vt:lpstr>
      <vt:lpstr>Empirical and Theoretical Rate Expressions</vt:lpstr>
      <vt:lpstr>Theoretical Rate Expressions</vt:lpstr>
      <vt:lpstr>Questions?</vt:lpstr>
      <vt:lpstr>Power Law Rate Expressions and Reversible Reactions</vt:lpstr>
      <vt:lpstr>Power Law Rate Expressions Fail Near Equilibrium</vt:lpstr>
      <vt:lpstr>Correcting Near-Equilibrium Behavior</vt:lpstr>
      <vt:lpstr>Issues When Used Beyond Equilibrium</vt:lpstr>
      <vt:lpstr>Molecularity of Elementary Reactions</vt:lpstr>
      <vt:lpstr>Ping-Pong Balls vs. Molecules</vt:lpstr>
      <vt:lpstr>Termolecular Reactions are Rare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1</cp:revision>
  <dcterms:modified xsi:type="dcterms:W3CDTF">2014-03-03T20:21:50Z</dcterms:modified>
</cp:coreProperties>
</file>