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12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22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18731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6461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91999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819946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4343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5019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51448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768398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8144635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688096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1873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81119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26493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98794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3552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15726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15511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3194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7733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48320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315001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79514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7284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05675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1905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0067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0337179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32186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0948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7373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795830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52636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6286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477942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333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141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68873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9571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514600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10545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166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01862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60120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329961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342181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995932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43226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95012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29106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5684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1575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5039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69295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593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10785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79925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20339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383985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87148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55522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1783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2049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4878768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9898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4470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6136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67160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4633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5521586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331680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579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77098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9766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45072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691845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0109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16977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85251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6775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112165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681260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2050538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4437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578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66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545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03072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78718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7833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00924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9230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1161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5893902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8115749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1659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921886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9502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336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9263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318132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33756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20882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36150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018674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0425868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56828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1796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09282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728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8103593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4466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109256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4292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95694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93162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74237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15611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024091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985681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5591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Could it be Elementary?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Consider each of the following reactions:</a:t>
            </a:r>
          </a:p>
          <a:p>
            <a:pPr marL="762000" lvl="1"/>
            <a:endParaRPr lang="en-US"/>
          </a:p>
          <a:p>
            <a:pPr marL="762000" lvl="1"/>
            <a:r>
              <a:rPr lang="en-US"/>
              <a:t> </a:t>
            </a:r>
          </a:p>
          <a:p>
            <a:pPr marL="762000" lvl="1"/>
            <a:endParaRPr lang="en-US"/>
          </a:p>
          <a:p>
            <a:pPr marL="762000" lvl="1"/>
            <a:r>
              <a:rPr lang="en-US"/>
              <a:t>H</a:t>
            </a:r>
            <a:r>
              <a:rPr lang="en-US" baseline="-6000"/>
              <a:t>2</a:t>
            </a:r>
            <a:r>
              <a:rPr lang="en-US">
                <a:cs typeface="Lucida Grande" charset="0"/>
              </a:rPr>
              <a:t> + •OH → H</a:t>
            </a:r>
            <a:r>
              <a:rPr lang="en-US" baseline="-6000"/>
              <a:t>2</a:t>
            </a:r>
            <a:r>
              <a:rPr lang="en-US"/>
              <a:t>O + •H</a:t>
            </a:r>
          </a:p>
          <a:p>
            <a:pPr marL="762000" lvl="1"/>
            <a:r>
              <a:rPr lang="en-US">
                <a:cs typeface="Lucida Grande" charset="0"/>
              </a:rPr>
              <a:t>HCOOH → H</a:t>
            </a:r>
            <a:r>
              <a:rPr lang="en-US" baseline="-6000"/>
              <a:t>2</a:t>
            </a:r>
            <a:r>
              <a:rPr lang="en-US"/>
              <a:t>O + CO</a:t>
            </a:r>
          </a:p>
          <a:p>
            <a:pPr marL="762000" lvl="1"/>
            <a:r>
              <a:rPr lang="en-US"/>
              <a:t>C</a:t>
            </a:r>
            <a:r>
              <a:rPr lang="en-US" baseline="-6000"/>
              <a:t>6</a:t>
            </a:r>
            <a:r>
              <a:rPr lang="en-US"/>
              <a:t>H</a:t>
            </a:r>
            <a:r>
              <a:rPr lang="en-US" baseline="-6000"/>
              <a:t>6</a:t>
            </a:r>
            <a:r>
              <a:rPr lang="en-US">
                <a:cs typeface="Lucida Grande" charset="0"/>
              </a:rPr>
              <a:t>  → 6 C + 3 H</a:t>
            </a:r>
            <a:r>
              <a:rPr lang="en-US" baseline="-6000"/>
              <a:t>2</a:t>
            </a:r>
            <a:endParaRPr lang="en-US"/>
          </a:p>
          <a:p>
            <a:pPr marL="762000" lvl="1"/>
            <a:r>
              <a:rPr lang="en-US">
                <a:cs typeface="Lucida Grande" charset="0"/>
              </a:rPr>
              <a:t>CO + ½ O2 → CO</a:t>
            </a:r>
            <a:r>
              <a:rPr lang="en-US" baseline="-6000"/>
              <a:t>2</a:t>
            </a:r>
            <a:endParaRPr lang="en-US"/>
          </a:p>
          <a:p>
            <a:pPr>
              <a:buClrTx/>
            </a:pPr>
            <a:r>
              <a:rPr lang="en-US"/>
              <a:t>Discuss each reaction from the perspective of whether it could be an elementary reaction</a:t>
            </a:r>
          </a:p>
          <a:p>
            <a:pPr marL="762000" lvl="1"/>
            <a:r>
              <a:rPr lang="en-US"/>
              <a:t>If you don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t think it could, then give one or more reasons why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2095500"/>
            <a:ext cx="4914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Discussion Points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 </a:t>
            </a:r>
          </a:p>
          <a:p>
            <a:pPr>
              <a:buClrTx/>
            </a:pPr>
            <a:endParaRPr lang="en-US"/>
          </a:p>
          <a:p>
            <a:pPr marL="762000" lvl="1"/>
            <a:r>
              <a:rPr lang="en-US"/>
              <a:t>The reactants would have to react at both ends simultaneously</a:t>
            </a:r>
          </a:p>
          <a:p>
            <a:pPr>
              <a:buClrTx/>
            </a:pPr>
            <a:r>
              <a:rPr lang="en-US"/>
              <a:t>H</a:t>
            </a:r>
            <a:r>
              <a:rPr lang="en-US" baseline="-6000"/>
              <a:t>2</a:t>
            </a:r>
            <a:r>
              <a:rPr lang="en-US">
                <a:cs typeface="Lucida Grande" charset="0"/>
              </a:rPr>
              <a:t> + •OH → H</a:t>
            </a:r>
            <a:r>
              <a:rPr lang="en-US" baseline="-6000"/>
              <a:t>2</a:t>
            </a:r>
            <a:r>
              <a:rPr lang="en-US"/>
              <a:t>O + •H</a:t>
            </a:r>
          </a:p>
          <a:p>
            <a:pPr marL="762000" lvl="1"/>
            <a:r>
              <a:rPr lang="en-US"/>
              <a:t>Seems </a:t>
            </a:r>
            <a:r>
              <a:rPr lang="en-US" i="1"/>
              <a:t>possible</a:t>
            </a:r>
            <a:endParaRPr lang="en-US"/>
          </a:p>
          <a:p>
            <a:pPr>
              <a:buClrTx/>
            </a:pPr>
            <a:r>
              <a:rPr lang="en-US">
                <a:cs typeface="Lucida Grande" charset="0"/>
              </a:rPr>
              <a:t>HCOOH → H</a:t>
            </a:r>
            <a:r>
              <a:rPr lang="en-US" baseline="-6000"/>
              <a:t>2</a:t>
            </a:r>
            <a:r>
              <a:rPr lang="en-US"/>
              <a:t>O + CO</a:t>
            </a:r>
          </a:p>
          <a:p>
            <a:pPr marL="762000" lvl="1"/>
            <a:r>
              <a:rPr lang="en-US"/>
              <a:t>Unimolecular; how does reactant acquire energy needed to react?</a:t>
            </a:r>
          </a:p>
          <a:p>
            <a:pPr>
              <a:buClrTx/>
            </a:pPr>
            <a:r>
              <a:rPr lang="en-US"/>
              <a:t>C</a:t>
            </a:r>
            <a:r>
              <a:rPr lang="en-US" baseline="-6000"/>
              <a:t>6</a:t>
            </a:r>
            <a:r>
              <a:rPr lang="en-US"/>
              <a:t>H</a:t>
            </a:r>
            <a:r>
              <a:rPr lang="en-US" baseline="-6000"/>
              <a:t>6</a:t>
            </a:r>
            <a:r>
              <a:rPr lang="en-US">
                <a:cs typeface="Lucida Grande" charset="0"/>
              </a:rPr>
              <a:t>  → 6 C + 3 H</a:t>
            </a:r>
            <a:r>
              <a:rPr lang="en-US" baseline="-6000"/>
              <a:t>2</a:t>
            </a:r>
          </a:p>
          <a:p>
            <a:pPr marL="762000" lvl="1"/>
            <a:r>
              <a:rPr lang="en-US"/>
              <a:t>Reverse reaction would require 9 species to be reacting simultaneously; not likely</a:t>
            </a:r>
          </a:p>
          <a:p>
            <a:pPr>
              <a:buClrTx/>
            </a:pPr>
            <a:r>
              <a:rPr lang="en-US"/>
              <a:t>CO + ½ O</a:t>
            </a:r>
            <a:r>
              <a:rPr lang="en-US" baseline="-6000"/>
              <a:t>2</a:t>
            </a:r>
            <a:r>
              <a:rPr lang="en-US">
                <a:cs typeface="Lucida Grande" charset="0"/>
              </a:rPr>
              <a:t> → CO</a:t>
            </a:r>
            <a:r>
              <a:rPr lang="en-US" baseline="-6000"/>
              <a:t>2</a:t>
            </a:r>
            <a:endParaRPr lang="en-US"/>
          </a:p>
          <a:p>
            <a:pPr marL="762000" lvl="1"/>
            <a:r>
              <a:rPr lang="en-US"/>
              <a:t>No such thing as half of an oxygen molecule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1320800"/>
            <a:ext cx="4914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143</Words>
  <Characters>0</Characters>
  <Application>Microsoft Macintosh PowerPoint</Application>
  <PresentationFormat>Custom</PresentationFormat>
  <Lines>0</Lines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Could it be Elementary?</vt:lpstr>
      <vt:lpstr>Discussion Points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Could it be Elementary?</dc:title>
  <dc:subject/>
  <dc:creator/>
  <cp:keywords/>
  <dc:description/>
  <cp:lastModifiedBy>Carl Lund</cp:lastModifiedBy>
  <cp:revision>1</cp:revision>
  <dcterms:modified xsi:type="dcterms:W3CDTF">2014-03-03T21:03:33Z</dcterms:modified>
</cp:coreProperties>
</file>