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theme/theme1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  <p:sldMasterId id="2147483659" r:id="rId12"/>
  </p:sldMasterIdLst>
  <p:sldIdLst>
    <p:sldId id="256" r:id="rId13"/>
    <p:sldId id="273" r:id="rId14"/>
    <p:sldId id="257" r:id="rId15"/>
    <p:sldId id="265" r:id="rId16"/>
    <p:sldId id="271" r:id="rId17"/>
    <p:sldId id="258" r:id="rId18"/>
    <p:sldId id="259" r:id="rId19"/>
    <p:sldId id="260" r:id="rId20"/>
    <p:sldId id="261" r:id="rId21"/>
    <p:sldId id="262" r:id="rId22"/>
    <p:sldId id="263" r:id="rId23"/>
    <p:sldId id="264" r:id="rId24"/>
    <p:sldId id="272" r:id="rId25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712" y="-104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Master" Target="slideMasters/slideMaster9.xml"/><Relationship Id="rId20" Type="http://schemas.openxmlformats.org/officeDocument/2006/relationships/slide" Target="slides/slide8.xml"/><Relationship Id="rId21" Type="http://schemas.openxmlformats.org/officeDocument/2006/relationships/slide" Target="slides/slide9.xml"/><Relationship Id="rId22" Type="http://schemas.openxmlformats.org/officeDocument/2006/relationships/slide" Target="slides/slide10.xml"/><Relationship Id="rId23" Type="http://schemas.openxmlformats.org/officeDocument/2006/relationships/slide" Target="slides/slide11.xml"/><Relationship Id="rId24" Type="http://schemas.openxmlformats.org/officeDocument/2006/relationships/slide" Target="slides/slide12.xml"/><Relationship Id="rId25" Type="http://schemas.openxmlformats.org/officeDocument/2006/relationships/slide" Target="slides/slide13.xml"/><Relationship Id="rId26" Type="http://schemas.openxmlformats.org/officeDocument/2006/relationships/printerSettings" Target="printerSettings/printerSettings1.bin"/><Relationship Id="rId27" Type="http://schemas.openxmlformats.org/officeDocument/2006/relationships/presProps" Target="presProps.xml"/><Relationship Id="rId28" Type="http://schemas.openxmlformats.org/officeDocument/2006/relationships/viewProps" Target="viewProps.xml"/><Relationship Id="rId29" Type="http://schemas.openxmlformats.org/officeDocument/2006/relationships/theme" Target="theme/theme1.xml"/><Relationship Id="rId30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1" Type="http://schemas.openxmlformats.org/officeDocument/2006/relationships/slideMaster" Target="slideMasters/slideMaster11.xml"/><Relationship Id="rId12" Type="http://schemas.openxmlformats.org/officeDocument/2006/relationships/slideMaster" Target="slideMasters/slideMaster12.xml"/><Relationship Id="rId13" Type="http://schemas.openxmlformats.org/officeDocument/2006/relationships/slide" Target="slides/slide1.xml"/><Relationship Id="rId14" Type="http://schemas.openxmlformats.org/officeDocument/2006/relationships/slide" Target="slides/slide2.xml"/><Relationship Id="rId15" Type="http://schemas.openxmlformats.org/officeDocument/2006/relationships/slide" Target="slides/slide3.xml"/><Relationship Id="rId16" Type="http://schemas.openxmlformats.org/officeDocument/2006/relationships/slide" Target="slides/slide4.xml"/><Relationship Id="rId17" Type="http://schemas.openxmlformats.org/officeDocument/2006/relationships/slide" Target="slides/slide5.xml"/><Relationship Id="rId18" Type="http://schemas.openxmlformats.org/officeDocument/2006/relationships/slide" Target="slides/slide6.xml"/><Relationship Id="rId19" Type="http://schemas.openxmlformats.org/officeDocument/2006/relationships/slide" Target="slides/slide7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/Relationships>
</file>

<file path=ppt/media/image11.jpeg>
</file>

<file path=ppt/media/image1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841945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6705743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6126286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822236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46767607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3950605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5354794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3425462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74454461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83165914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47194819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220216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8474362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4428089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0503787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194720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37269595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5345200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0408912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9538724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83486669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61449437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76077671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48492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179209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806950"/>
      </p:ext>
    </p:extLst>
  </p:cSld>
  <p:clrMapOvr>
    <a:masterClrMapping/>
  </p:clrMapOvr>
  <p:transition xmlns:p14="http://schemas.microsoft.com/office/powerpoint/2010/main"/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959394"/>
      </p:ext>
    </p:extLst>
  </p:cSld>
  <p:clrMapOvr>
    <a:masterClrMapping/>
  </p:clrMapOvr>
  <p:transition xmlns:p14="http://schemas.microsoft.com/office/powerpoint/2010/main"/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7041599"/>
      </p:ext>
    </p:extLst>
  </p:cSld>
  <p:clrMapOvr>
    <a:masterClrMapping/>
  </p:clrMapOvr>
  <p:transition xmlns:p14="http://schemas.microsoft.com/office/powerpoint/2010/main"/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7074016"/>
      </p:ext>
    </p:extLst>
  </p:cSld>
  <p:clrMapOvr>
    <a:masterClrMapping/>
  </p:clrMapOvr>
  <p:transition xmlns:p14="http://schemas.microsoft.com/office/powerpoint/2010/main"/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5362937"/>
      </p:ext>
    </p:extLst>
  </p:cSld>
  <p:clrMapOvr>
    <a:masterClrMapping/>
  </p:clrMapOvr>
  <p:transition xmlns:p14="http://schemas.microsoft.com/office/powerpoint/2010/main"/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4652102"/>
      </p:ext>
    </p:extLst>
  </p:cSld>
  <p:clrMapOvr>
    <a:masterClrMapping/>
  </p:clrMapOvr>
  <p:transition xmlns:p14="http://schemas.microsoft.com/office/powerpoint/2010/main"/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2721419"/>
      </p:ext>
    </p:extLst>
  </p:cSld>
  <p:clrMapOvr>
    <a:masterClrMapping/>
  </p:clrMapOvr>
  <p:transition xmlns:p14="http://schemas.microsoft.com/office/powerpoint/2010/main"/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37636496"/>
      </p:ext>
    </p:extLst>
  </p:cSld>
  <p:clrMapOvr>
    <a:masterClrMapping/>
  </p:clrMapOvr>
  <p:transition xmlns:p14="http://schemas.microsoft.com/office/powerpoint/2010/main"/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92205158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086113"/>
      </p:ext>
    </p:extLst>
  </p:cSld>
  <p:clrMapOvr>
    <a:masterClrMapping/>
  </p:clrMapOvr>
  <p:transition xmlns:p14="http://schemas.microsoft.com/office/powerpoint/2010/main"/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76635623"/>
      </p:ext>
    </p:extLst>
  </p:cSld>
  <p:clrMapOvr>
    <a:masterClrMapping/>
  </p:clrMapOvr>
  <p:transition xmlns:p14="http://schemas.microsoft.com/office/powerpoint/2010/main"/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8465153"/>
      </p:ext>
    </p:extLst>
  </p:cSld>
  <p:clrMapOvr>
    <a:masterClrMapping/>
  </p:clrMapOvr>
  <p:transition xmlns:p14="http://schemas.microsoft.com/office/powerpoint/2010/main"/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8000647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05194041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711002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91548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760161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44161125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75014097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252418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8234372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0184590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0732572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179535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3878108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28243622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2291266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179859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0401399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95057228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26358165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64665629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75804636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9218581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95224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6732180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40077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29536638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8843392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8875042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8470795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3386144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54461808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16244795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0612103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6136304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4878158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272709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2596255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09167231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145944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9832680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5407176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0871220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09749799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91186093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18316994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325553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93844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525938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624496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435429578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542876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6898682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496354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0243295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28724619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88582613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92388859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0923574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6096129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3229599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8295595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10744561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78170539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2007580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7069185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3800812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06185975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15337044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24649360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5624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8984591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5921932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2527476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71183367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96891203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0431543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2629168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2982011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93961592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98814897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42021228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9261442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0648850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174105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80040522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08822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71106033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4330338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438901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111990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95967342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62702964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20619209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7972632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6545091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1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32.xml"/><Relationship Id="rId12" Type="http://schemas.openxmlformats.org/officeDocument/2006/relationships/theme" Target="../theme/theme12.xml"/><Relationship Id="rId1" Type="http://schemas.openxmlformats.org/officeDocument/2006/relationships/slideLayout" Target="../slideLayouts/slideLayout122.xml"/><Relationship Id="rId2" Type="http://schemas.openxmlformats.org/officeDocument/2006/relationships/slideLayout" Target="../slideLayouts/slideLayout123.xml"/><Relationship Id="rId3" Type="http://schemas.openxmlformats.org/officeDocument/2006/relationships/slideLayout" Target="../slideLayouts/slideLayout124.xml"/><Relationship Id="rId4" Type="http://schemas.openxmlformats.org/officeDocument/2006/relationships/slideLayout" Target="../slideLayouts/slideLayout125.xml"/><Relationship Id="rId5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27.xml"/><Relationship Id="rId7" Type="http://schemas.openxmlformats.org/officeDocument/2006/relationships/slideLayout" Target="../slideLayouts/slideLayout128.xml"/><Relationship Id="rId8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0.xml"/><Relationship Id="rId10" Type="http://schemas.openxmlformats.org/officeDocument/2006/relationships/slideLayout" Target="../slideLayouts/slideLayout131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7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9" r:id="rId1"/>
    <p:sldLayoutId id="2147483760" r:id="rId2"/>
    <p:sldLayoutId id="2147483761" r:id="rId3"/>
    <p:sldLayoutId id="2147483762" r:id="rId4"/>
    <p:sldLayoutId id="2147483763" r:id="rId5"/>
    <p:sldLayoutId id="2147483764" r:id="rId6"/>
    <p:sldLayoutId id="2147483765" r:id="rId7"/>
    <p:sldLayoutId id="2147483766" r:id="rId8"/>
    <p:sldLayoutId id="2147483767" r:id="rId9"/>
    <p:sldLayoutId id="2147483768" r:id="rId10"/>
    <p:sldLayoutId id="21474837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0" r:id="rId1"/>
    <p:sldLayoutId id="2147483771" r:id="rId2"/>
    <p:sldLayoutId id="2147483772" r:id="rId3"/>
    <p:sldLayoutId id="2147483773" r:id="rId4"/>
    <p:sldLayoutId id="2147483774" r:id="rId5"/>
    <p:sldLayoutId id="2147483775" r:id="rId6"/>
    <p:sldLayoutId id="2147483776" r:id="rId7"/>
    <p:sldLayoutId id="2147483777" r:id="rId8"/>
    <p:sldLayoutId id="2147483778" r:id="rId9"/>
    <p:sldLayoutId id="2147483779" r:id="rId10"/>
    <p:sldLayoutId id="21474837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2050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2" r:id="rId2"/>
    <p:sldLayoutId id="2147483673" r:id="rId3"/>
    <p:sldLayoutId id="2147483674" r:id="rId4"/>
    <p:sldLayoutId id="2147483675" r:id="rId5"/>
    <p:sldLayoutId id="2147483676" r:id="rId6"/>
    <p:sldLayoutId id="2147483677" r:id="rId7"/>
    <p:sldLayoutId id="2147483678" r:id="rId8"/>
    <p:sldLayoutId id="2147483679" r:id="rId9"/>
    <p:sldLayoutId id="2147483680" r:id="rId10"/>
    <p:sldLayoutId id="214748368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  <p:sldLayoutId id="2147483683" r:id="rId2"/>
    <p:sldLayoutId id="2147483684" r:id="rId3"/>
    <p:sldLayoutId id="2147483685" r:id="rId4"/>
    <p:sldLayoutId id="2147483686" r:id="rId5"/>
    <p:sldLayoutId id="2147483687" r:id="rId6"/>
    <p:sldLayoutId id="2147483688" r:id="rId7"/>
    <p:sldLayoutId id="2147483689" r:id="rId8"/>
    <p:sldLayoutId id="2147483690" r:id="rId9"/>
    <p:sldLayoutId id="2147483691" r:id="rId10"/>
    <p:sldLayoutId id="214748369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4098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3" r:id="rId1"/>
    <p:sldLayoutId id="2147483694" r:id="rId2"/>
    <p:sldLayoutId id="2147483695" r:id="rId3"/>
    <p:sldLayoutId id="2147483696" r:id="rId4"/>
    <p:sldLayoutId id="2147483697" r:id="rId5"/>
    <p:sldLayoutId id="2147483698" r:id="rId6"/>
    <p:sldLayoutId id="2147483699" r:id="rId7"/>
    <p:sldLayoutId id="2147483700" r:id="rId8"/>
    <p:sldLayoutId id="2147483701" r:id="rId9"/>
    <p:sldLayoutId id="2147483702" r:id="rId10"/>
    <p:sldLayoutId id="214748370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4" r:id="rId1"/>
    <p:sldLayoutId id="2147483705" r:id="rId2"/>
    <p:sldLayoutId id="2147483706" r:id="rId3"/>
    <p:sldLayoutId id="2147483707" r:id="rId4"/>
    <p:sldLayoutId id="2147483708" r:id="rId5"/>
    <p:sldLayoutId id="2147483709" r:id="rId6"/>
    <p:sldLayoutId id="2147483710" r:id="rId7"/>
    <p:sldLayoutId id="2147483711" r:id="rId8"/>
    <p:sldLayoutId id="2147483712" r:id="rId9"/>
    <p:sldLayoutId id="2147483713" r:id="rId10"/>
    <p:sldLayoutId id="214748371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5" r:id="rId1"/>
    <p:sldLayoutId id="2147483716" r:id="rId2"/>
    <p:sldLayoutId id="2147483717" r:id="rId3"/>
    <p:sldLayoutId id="2147483718" r:id="rId4"/>
    <p:sldLayoutId id="2147483719" r:id="rId5"/>
    <p:sldLayoutId id="2147483720" r:id="rId6"/>
    <p:sldLayoutId id="2147483721" r:id="rId7"/>
    <p:sldLayoutId id="2147483722" r:id="rId8"/>
    <p:sldLayoutId id="2147483723" r:id="rId9"/>
    <p:sldLayoutId id="2147483724" r:id="rId10"/>
    <p:sldLayoutId id="214748372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6" r:id="rId1"/>
    <p:sldLayoutId id="2147483727" r:id="rId2"/>
    <p:sldLayoutId id="2147483728" r:id="rId3"/>
    <p:sldLayoutId id="2147483729" r:id="rId4"/>
    <p:sldLayoutId id="2147483730" r:id="rId5"/>
    <p:sldLayoutId id="2147483731" r:id="rId6"/>
    <p:sldLayoutId id="2147483732" r:id="rId7"/>
    <p:sldLayoutId id="2147483733" r:id="rId8"/>
    <p:sldLayoutId id="2147483734" r:id="rId9"/>
    <p:sldLayoutId id="2147483735" r:id="rId10"/>
    <p:sldLayoutId id="214748373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7" r:id="rId1"/>
    <p:sldLayoutId id="2147483738" r:id="rId2"/>
    <p:sldLayoutId id="2147483739" r:id="rId3"/>
    <p:sldLayoutId id="2147483740" r:id="rId4"/>
    <p:sldLayoutId id="2147483741" r:id="rId5"/>
    <p:sldLayoutId id="2147483742" r:id="rId6"/>
    <p:sldLayoutId id="2147483743" r:id="rId7"/>
    <p:sldLayoutId id="2147483744" r:id="rId8"/>
    <p:sldLayoutId id="2147483745" r:id="rId9"/>
    <p:sldLayoutId id="2147483746" r:id="rId10"/>
    <p:sldLayoutId id="214748374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8" r:id="rId1"/>
    <p:sldLayoutId id="2147483749" r:id="rId2"/>
    <p:sldLayoutId id="2147483750" r:id="rId3"/>
    <p:sldLayoutId id="2147483751" r:id="rId4"/>
    <p:sldLayoutId id="2147483752" r:id="rId5"/>
    <p:sldLayoutId id="2147483753" r:id="rId6"/>
    <p:sldLayoutId id="2147483754" r:id="rId7"/>
    <p:sldLayoutId id="2147483755" r:id="rId8"/>
    <p:sldLayoutId id="2147483756" r:id="rId9"/>
    <p:sldLayoutId id="2147483757" r:id="rId10"/>
    <p:sldLayoutId id="214748375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4" Type="http://schemas.openxmlformats.org/officeDocument/2006/relationships/image" Target="../media/image3.emf"/><Relationship Id="rId5" Type="http://schemas.openxmlformats.org/officeDocument/2006/relationships/image" Target="../media/image4.emf"/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1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4" Type="http://schemas.openxmlformats.org/officeDocument/2006/relationships/image" Target="../media/image7.emf"/><Relationship Id="rId5" Type="http://schemas.openxmlformats.org/officeDocument/2006/relationships/image" Target="../media/image8.emf"/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5.emf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9.emf"/><Relationship Id="rId3" Type="http://schemas.openxmlformats.org/officeDocument/2006/relationships/image" Target="../media/image10.emf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Relationship Id="rId2" Type="http://schemas.openxmlformats.org/officeDocument/2006/relationships/image" Target="../media/image11.jpeg"/><Relationship Id="rId3" Type="http://schemas.openxmlformats.org/officeDocument/2006/relationships/image" Target="../media/image12.emf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4.emf"/><Relationship Id="rId4" Type="http://schemas.openxmlformats.org/officeDocument/2006/relationships/image" Target="../media/image15.emf"/><Relationship Id="rId5" Type="http://schemas.openxmlformats.org/officeDocument/2006/relationships/image" Target="../media/image16.emf"/><Relationship Id="rId6" Type="http://schemas.openxmlformats.org/officeDocument/2006/relationships/image" Target="../media/image17.emf"/><Relationship Id="rId1" Type="http://schemas.openxmlformats.org/officeDocument/2006/relationships/slideLayout" Target="../slideLayouts/slideLayout35.xml"/><Relationship Id="rId2" Type="http://schemas.openxmlformats.org/officeDocument/2006/relationships/image" Target="../media/image13.jpeg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18.emf"/><Relationship Id="rId3" Type="http://schemas.openxmlformats.org/officeDocument/2006/relationships/image" Target="../media/image19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 First Course on Kinetics and Reaction Engineering</a:t>
            </a:r>
          </a:p>
        </p:txBody>
      </p:sp>
      <p:sp>
        <p:nvSpPr>
          <p:cNvPr id="1331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Class 5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Molecularity of Elementary Reactions</a:t>
            </a:r>
          </a:p>
        </p:txBody>
      </p:sp>
      <p:sp>
        <p:nvSpPr>
          <p:cNvPr id="2253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Sit on the floor forming a circle and facing into the circle</a:t>
            </a:r>
          </a:p>
          <a:p>
            <a:r>
              <a:rPr lang="en-US"/>
              <a:t>Two people each will be given a ping pong ball; one person should act as the </a:t>
            </a:r>
            <a:r>
              <a:rPr lang="ja-JP" altLang="en-US">
                <a:latin typeface="Arial"/>
              </a:rPr>
              <a:t>“</a:t>
            </a:r>
            <a:r>
              <a:rPr lang="en-US"/>
              <a:t>collision counter</a:t>
            </a:r>
            <a:r>
              <a:rPr lang="ja-JP" altLang="en-US">
                <a:latin typeface="Arial"/>
              </a:rPr>
              <a:t>”</a:t>
            </a:r>
            <a:endParaRPr lang="en-US"/>
          </a:p>
          <a:p>
            <a:pPr marL="762000" lvl="1"/>
            <a:r>
              <a:rPr lang="en-US"/>
              <a:t>When I say GO, the people who have ping pong balls should roll them across the circle</a:t>
            </a:r>
          </a:p>
          <a:p>
            <a:pPr marL="1206500" lvl="2"/>
            <a:r>
              <a:rPr lang="en-US"/>
              <a:t>If they collide, the collision counter should add 1</a:t>
            </a:r>
          </a:p>
          <a:p>
            <a:pPr marL="762000" lvl="1"/>
            <a:r>
              <a:rPr lang="en-US"/>
              <a:t>When a ball comes to you, roll it back across the circle</a:t>
            </a:r>
          </a:p>
          <a:p>
            <a:pPr marL="762000" lvl="1"/>
            <a:r>
              <a:rPr lang="en-US"/>
              <a:t>Repeat until I say stop</a:t>
            </a:r>
          </a:p>
          <a:p>
            <a:r>
              <a:rPr lang="en-US"/>
              <a:t>We will then repeat this </a:t>
            </a:r>
            <a:r>
              <a:rPr lang="ja-JP" altLang="en-US">
                <a:latin typeface="Arial"/>
              </a:rPr>
              <a:t>“</a:t>
            </a:r>
            <a:r>
              <a:rPr lang="en-US"/>
              <a:t>experiment</a:t>
            </a:r>
            <a:r>
              <a:rPr lang="ja-JP" altLang="en-US">
                <a:latin typeface="Arial"/>
              </a:rPr>
              <a:t>”</a:t>
            </a:r>
            <a:r>
              <a:rPr lang="en-US"/>
              <a:t> but with three people each being given a ping pong ball at the start</a:t>
            </a:r>
          </a:p>
          <a:p>
            <a:r>
              <a:rPr lang="en-US"/>
              <a:t>We will repeat it one more time, but with four people each being given a ping pong ball at the start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Ping-Pong Balls </a:t>
            </a:r>
            <a:r>
              <a:rPr lang="en-US" i="1"/>
              <a:t>vs</a:t>
            </a:r>
            <a:r>
              <a:rPr lang="en-US"/>
              <a:t>. Molecules</a:t>
            </a:r>
          </a:p>
        </p:txBody>
      </p:sp>
      <p:sp>
        <p:nvSpPr>
          <p:cNvPr id="2355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You have just conducted an experiment using ping-pong balls.</a:t>
            </a:r>
          </a:p>
          <a:p>
            <a:pPr marL="762000" lvl="1"/>
            <a:r>
              <a:rPr lang="en-US"/>
              <a:t>It was intended to serve as an analogy to certain aspects of the collision theory.</a:t>
            </a:r>
          </a:p>
          <a:p>
            <a:endParaRPr lang="en-US"/>
          </a:p>
          <a:p>
            <a:endParaRPr lang="en-US"/>
          </a:p>
          <a:p>
            <a:r>
              <a:rPr lang="en-US"/>
              <a:t>What are the similarities between this experiment and collision theory?</a:t>
            </a:r>
          </a:p>
          <a:p>
            <a:endParaRPr lang="en-US"/>
          </a:p>
          <a:p>
            <a:endParaRPr lang="en-US"/>
          </a:p>
          <a:p>
            <a:r>
              <a:rPr lang="en-US"/>
              <a:t>What are the differences between this experiment and collision theory?</a:t>
            </a:r>
          </a:p>
          <a:p>
            <a:endParaRPr lang="en-US"/>
          </a:p>
          <a:p>
            <a:endParaRPr lang="en-US"/>
          </a:p>
          <a:p>
            <a:r>
              <a:rPr lang="en-US"/>
              <a:t>Can any conclusions be drawn from this experiment that would also apply to collision theory?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Termolecular Reactions are Rare</a:t>
            </a:r>
          </a:p>
        </p:txBody>
      </p:sp>
      <p:sp>
        <p:nvSpPr>
          <p:cNvPr id="24578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Bimolecular reactions are much more likely than termolecular reactions.</a:t>
            </a:r>
          </a:p>
          <a:p>
            <a:pPr marL="762000" lvl="1"/>
            <a:r>
              <a:rPr lang="en-US"/>
              <a:t>True for gases</a:t>
            </a:r>
          </a:p>
          <a:p>
            <a:pPr marL="762000" lvl="1"/>
            <a:r>
              <a:rPr lang="en-US"/>
              <a:t>What about liquids?</a:t>
            </a:r>
          </a:p>
          <a:p>
            <a:r>
              <a:rPr lang="en-US"/>
              <a:t>The rates of termolecular reactions are expected to be smaller than the rates of bimolecular reactions.</a:t>
            </a:r>
          </a:p>
          <a:p>
            <a:r>
              <a:rPr lang="en-US"/>
              <a:t>It is highly unlikely that a reaction involving more than three reactants OR PRODUCTS is elementary.</a:t>
            </a:r>
          </a:p>
          <a:p>
            <a:pPr marL="762000" lvl="1"/>
            <a:r>
              <a:rPr lang="en-US"/>
              <a:t>Why is a reaction with more than 3 products almost certainly NOT elementary?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Where </a:t>
            </a:r>
            <a:r>
              <a:rPr lang="en-US" smtClean="0"/>
              <a:t>We</a:t>
            </a:r>
            <a:r>
              <a:rPr lang="en-US" smtClean="0">
                <a:latin typeface="Arial"/>
              </a:rPr>
              <a:t>’</a:t>
            </a:r>
            <a:r>
              <a:rPr lang="en-US" smtClean="0"/>
              <a:t>re </a:t>
            </a:r>
            <a:r>
              <a:rPr lang="en-US"/>
              <a:t>Going</a:t>
            </a:r>
          </a:p>
        </p:txBody>
      </p:sp>
      <p:sp>
        <p:nvSpPr>
          <p:cNvPr id="25602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r>
              <a:rPr lang="en-US"/>
              <a:t>Part II - Chemical Reaction Kinetics</a:t>
            </a:r>
          </a:p>
          <a:p>
            <a:pPr marL="762000" lvl="1"/>
            <a:r>
              <a:rPr lang="en-US"/>
              <a:t>A. Rate Expressions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4. Reaction Rates and Temperature Effects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5. Empirical and Theoretical Rate Expressions</a:t>
            </a:r>
          </a:p>
          <a:p>
            <a:pPr marL="1206500" lvl="2"/>
            <a:r>
              <a:rPr lang="en-US"/>
              <a:t>6. Reaction Mechanisms</a:t>
            </a:r>
          </a:p>
          <a:p>
            <a:pPr marL="1206500" lvl="2"/>
            <a:r>
              <a:rPr lang="en-US"/>
              <a:t>7. The Steady State Approximation</a:t>
            </a:r>
          </a:p>
          <a:p>
            <a:pPr marL="1206500" lvl="2"/>
            <a:r>
              <a:rPr lang="en-US"/>
              <a:t>8. Rate Determining Step</a:t>
            </a:r>
          </a:p>
          <a:p>
            <a:pPr marL="1206500" lvl="2"/>
            <a:r>
              <a:rPr lang="en-US"/>
              <a:t>9. Homogeneous and Enzymatic Catalysis</a:t>
            </a:r>
          </a:p>
          <a:p>
            <a:pPr marL="1206500" lvl="2"/>
            <a:r>
              <a:rPr lang="en-US"/>
              <a:t>10. Heterogeneous Catalysis</a:t>
            </a:r>
          </a:p>
          <a:p>
            <a:pPr marL="762000" lvl="1"/>
            <a:r>
              <a:rPr lang="en-US"/>
              <a:t>B. Kinetics Experiments</a:t>
            </a:r>
          </a:p>
          <a:p>
            <a:pPr marL="762000" lvl="1"/>
            <a:r>
              <a:rPr lang="en-US"/>
              <a:t>C. Analysis of Kinetics Data</a:t>
            </a:r>
          </a:p>
          <a:p>
            <a:r>
              <a:rPr lang="en-US"/>
              <a:t>Part III - Chemical Reaction Engineering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ve </a:t>
            </a:r>
            <a:r>
              <a:rPr lang="en-US" dirty="0"/>
              <a:t>Been</a:t>
            </a:r>
          </a:p>
        </p:txBody>
      </p:sp>
      <p:sp>
        <p:nvSpPr>
          <p:cNvPr id="14338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r>
              <a:rPr lang="en-US"/>
              <a:t>Part II - Chemical Reaction Kinetics</a:t>
            </a:r>
          </a:p>
          <a:p>
            <a:pPr marL="762000" lvl="1"/>
            <a:r>
              <a:rPr lang="en-US"/>
              <a:t>A. Rate Expressions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4. Reaction Rates and Temperature Effects</a:t>
            </a:r>
          </a:p>
          <a:p>
            <a:pPr marL="1206500" lvl="2"/>
            <a:r>
              <a:rPr lang="en-US"/>
              <a:t>5. Empirical and Theoretical Rate Expressions</a:t>
            </a:r>
          </a:p>
          <a:p>
            <a:pPr marL="1206500" lvl="2"/>
            <a:r>
              <a:rPr lang="en-US"/>
              <a:t>6. Reaction Mechanisms</a:t>
            </a:r>
          </a:p>
          <a:p>
            <a:pPr marL="1206500" lvl="2"/>
            <a:r>
              <a:rPr lang="en-US"/>
              <a:t>7. The Steady State Approximation</a:t>
            </a:r>
          </a:p>
          <a:p>
            <a:pPr marL="1206500" lvl="2"/>
            <a:r>
              <a:rPr lang="en-US"/>
              <a:t>8. Rate Determining Step</a:t>
            </a:r>
          </a:p>
          <a:p>
            <a:pPr marL="1206500" lvl="2"/>
            <a:r>
              <a:rPr lang="en-US"/>
              <a:t>9. Homogeneous and Enzymatic Catalysis</a:t>
            </a:r>
          </a:p>
          <a:p>
            <a:pPr marL="1206500" lvl="2"/>
            <a:r>
              <a:rPr lang="en-US"/>
              <a:t>10. Heterogeneous Catalysis</a:t>
            </a:r>
          </a:p>
          <a:p>
            <a:pPr marL="762000" lvl="1"/>
            <a:r>
              <a:rPr lang="en-US"/>
              <a:t>B. Kinetics Experiments</a:t>
            </a:r>
          </a:p>
          <a:p>
            <a:pPr marL="762000" lvl="1"/>
            <a:r>
              <a:rPr lang="en-US"/>
              <a:t>C. Analysis of Kinetics Data</a:t>
            </a:r>
          </a:p>
          <a:p>
            <a:r>
              <a:rPr lang="en-US"/>
              <a:t>Part III - Chemical Reaction Engineering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Empirical and Theoretical Rate Expressions</a:t>
            </a:r>
          </a:p>
        </p:txBody>
      </p:sp>
      <p:sp>
        <p:nvSpPr>
          <p:cNvPr id="15362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Empirical rate expressions are chosen for their mathematical convenience</a:t>
            </a:r>
          </a:p>
          <a:p>
            <a:pPr marL="762000" lvl="1">
              <a:spcBef>
                <a:spcPts val="1500"/>
              </a:spcBef>
            </a:pPr>
            <a:r>
              <a:rPr lang="en-US"/>
              <a:t>Power law rate expressions:</a:t>
            </a:r>
          </a:p>
          <a:p>
            <a:pPr marL="1206500" lvl="2">
              <a:spcBef>
                <a:spcPts val="4400"/>
              </a:spcBef>
            </a:pPr>
            <a:r>
              <a:rPr lang="en-US" i="1"/>
              <a:t>m</a:t>
            </a:r>
            <a:r>
              <a:rPr lang="en-US" i="1" baseline="-6000"/>
              <a:t>i</a:t>
            </a:r>
            <a:r>
              <a:rPr lang="en-US"/>
              <a:t> is the reaction order in </a:t>
            </a:r>
            <a:r>
              <a:rPr lang="en-US" i="1"/>
              <a:t>i</a:t>
            </a:r>
            <a:endParaRPr lang="en-US"/>
          </a:p>
          <a:p>
            <a:pPr marL="762000" lvl="1"/>
            <a:r>
              <a:rPr lang="en-US"/>
              <a:t>Multiplicative term to force proper behavior at equilibrium:</a:t>
            </a:r>
          </a:p>
          <a:p>
            <a:pPr marL="762000" lvl="1">
              <a:spcBef>
                <a:spcPts val="2200"/>
              </a:spcBef>
            </a:pPr>
            <a:r>
              <a:rPr lang="en-US"/>
              <a:t>Monod equation for cell growth</a:t>
            </a:r>
          </a:p>
          <a:p>
            <a:pPr>
              <a:spcBef>
                <a:spcPts val="2600"/>
              </a:spcBef>
            </a:pPr>
            <a:r>
              <a:rPr lang="en-US"/>
              <a:t>Elementary reaction is one where the reaction as written is an exact description of what happens in a single molecular event</a:t>
            </a:r>
          </a:p>
          <a:p>
            <a:r>
              <a:rPr lang="en-US"/>
              <a:t>Principle of microscopic reversibility: at the molecular level, every reaction must be reversible</a:t>
            </a:r>
          </a:p>
          <a:p>
            <a:r>
              <a:rPr lang="en-US"/>
              <a:t>Collision theory rate expression for a gas phase elementary bimolecular reaction between two different types of reactants</a:t>
            </a:r>
          </a:p>
          <a:p>
            <a:pPr marL="762000" lvl="1">
              <a:spcBef>
                <a:spcPts val="2800"/>
              </a:spcBef>
            </a:pPr>
            <a:r>
              <a:rPr lang="en-US"/>
              <a:t> </a:t>
            </a:r>
          </a:p>
          <a:p>
            <a:pPr>
              <a:spcBef>
                <a:spcPts val="2500"/>
              </a:spcBef>
            </a:pPr>
            <a:r>
              <a:rPr lang="en-US"/>
              <a:t>Transition state theory rate expression for an elementary reaction</a:t>
            </a:r>
          </a:p>
          <a:p>
            <a:pPr marL="762000" lvl="1">
              <a:spcBef>
                <a:spcPts val="2900"/>
              </a:spcBef>
            </a:pPr>
            <a:r>
              <a:rPr lang="en-US"/>
              <a:t> </a:t>
            </a:r>
          </a:p>
        </p:txBody>
      </p:sp>
      <p:pic>
        <p:nvPicPr>
          <p:cNvPr id="15363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03800" y="2005013"/>
            <a:ext cx="2008188" cy="1004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5364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924800" y="2514600"/>
            <a:ext cx="2162175" cy="20843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5365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08200" y="6919913"/>
            <a:ext cx="4814888" cy="1055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5366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95500" y="8280400"/>
            <a:ext cx="5278438" cy="1028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8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1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14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Theoretical Rate Expressions</a:t>
            </a:r>
          </a:p>
        </p:txBody>
      </p:sp>
      <p:sp>
        <p:nvSpPr>
          <p:cNvPr id="16386" name="Rectangle 2"/>
          <p:cNvSpPr>
            <a:spLocks noChangeArrowheads="1"/>
          </p:cNvSpPr>
          <p:nvPr>
            <p:ph type="body" idx="1"/>
          </p:nvPr>
        </p:nvSpPr>
        <p:spPr>
          <a:xfrm>
            <a:off x="1270000" y="1066800"/>
            <a:ext cx="10464800" cy="8255000"/>
          </a:xfrm>
          <a:ln/>
        </p:spPr>
        <p:txBody>
          <a:bodyPr/>
          <a:lstStyle/>
          <a:p>
            <a:r>
              <a:rPr lang="en-US" dirty="0"/>
              <a:t>Collision theory and transition state theory give almost the same mathematical form for the net rate of an elementary reaction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They </a:t>
            </a:r>
            <a:r>
              <a:rPr lang="en-US" dirty="0"/>
              <a:t>differ in the form and temperature dependence of the pre-exponential </a:t>
            </a:r>
            <a:r>
              <a:rPr lang="en-US" dirty="0" err="1" smtClean="0"/>
              <a:t>ter</a:t>
            </a:r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Generally </a:t>
            </a:r>
            <a:r>
              <a:rPr lang="en-US" dirty="0"/>
              <a:t>the differences in temperature dependence of the pre-exponential terms are almost impossible to detect due to the exponential term</a:t>
            </a:r>
          </a:p>
          <a:p>
            <a:pPr marL="762000" lvl="1"/>
            <a:r>
              <a:rPr lang="en-US" dirty="0"/>
              <a:t>We will usually take the pre-exponential terms to be constants</a:t>
            </a:r>
          </a:p>
          <a:p>
            <a:pPr marL="1206500" lvl="2"/>
            <a:r>
              <a:rPr lang="en-US" dirty="0"/>
              <a:t>Both theories give the exact same mathematical form for the rate expression for an elementary reaction</a:t>
            </a:r>
          </a:p>
          <a:p>
            <a:pPr marL="1206500" lvl="2"/>
            <a:r>
              <a:rPr lang="en-US" dirty="0"/>
              <a:t>This makes the forward and reverse rate coefficients obey the Arrhenius expression</a:t>
            </a:r>
          </a:p>
        </p:txBody>
      </p:sp>
      <p:pic>
        <p:nvPicPr>
          <p:cNvPr id="1638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68600" y="3048000"/>
            <a:ext cx="6076950" cy="1930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638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16200" y="1905000"/>
            <a:ext cx="7700962" cy="1184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6389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73800" y="5486400"/>
            <a:ext cx="4789488" cy="1363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6390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59000" y="5638800"/>
            <a:ext cx="2832100" cy="1003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8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1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14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ChangeArrowheads="1"/>
          </p:cNvSpPr>
          <p:nvPr>
            <p:ph type="title"/>
          </p:nvPr>
        </p:nvSpPr>
        <p:spPr>
          <a:xfrm>
            <a:off x="1270000" y="4521200"/>
            <a:ext cx="10464800" cy="698500"/>
          </a:xfrm>
          <a:ln/>
        </p:spPr>
        <p:txBody>
          <a:bodyPr/>
          <a:lstStyle/>
          <a:p>
            <a:r>
              <a:rPr lang="en-US"/>
              <a:t>Questions?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Power Law Rate Expressions and Reversible Reactions</a:t>
            </a:r>
          </a:p>
        </p:txBody>
      </p:sp>
      <p:sp>
        <p:nvSpPr>
          <p:cNvPr id="1843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lnSpc>
                <a:spcPts val="2800"/>
              </a:lnSpc>
            </a:pPr>
            <a:r>
              <a:rPr lang="en-US">
                <a:ea typeface="ヒラギノ角ゴ ProN W3" charset="0"/>
                <a:cs typeface="ヒラギノ角ゴ ProN W3" charset="0"/>
              </a:rPr>
              <a:t>The rate expression,             , is valid for the reaction 2 A ⇄ Y + Z at conditions far from equilibrium</a:t>
            </a:r>
            <a:endParaRPr lang="en-US"/>
          </a:p>
          <a:p>
            <a:pPr marL="762000" lvl="1">
              <a:lnSpc>
                <a:spcPts val="2800"/>
              </a:lnSpc>
            </a:pPr>
            <a:r>
              <a:rPr lang="en-US" i="1"/>
              <a:t>k</a:t>
            </a:r>
            <a:r>
              <a:rPr lang="en-US"/>
              <a:t> = 1 h</a:t>
            </a:r>
            <a:r>
              <a:rPr lang="en-US" baseline="32000"/>
              <a:t>-1</a:t>
            </a:r>
            <a:endParaRPr lang="en-US"/>
          </a:p>
          <a:p>
            <a:pPr marL="762000" lvl="1"/>
            <a:r>
              <a:rPr lang="en-US" i="1"/>
              <a:t>K</a:t>
            </a:r>
            <a:r>
              <a:rPr lang="en-US" i="1" baseline="-6000"/>
              <a:t>c</a:t>
            </a:r>
            <a:r>
              <a:rPr lang="en-US"/>
              <a:t> = 16</a:t>
            </a:r>
          </a:p>
          <a:p>
            <a:r>
              <a:rPr lang="en-US"/>
              <a:t>Your assignment is to evaluate this rate expression at conditions close to equilibrium and then to </a:t>
            </a:r>
            <a:r>
              <a:rPr lang="ja-JP" altLang="en-US">
                <a:latin typeface="Arial"/>
              </a:rPr>
              <a:t>“</a:t>
            </a:r>
            <a:r>
              <a:rPr lang="en-US"/>
              <a:t>correct</a:t>
            </a:r>
            <a:r>
              <a:rPr lang="ja-JP" altLang="en-US">
                <a:latin typeface="Arial"/>
              </a:rPr>
              <a:t>”</a:t>
            </a:r>
            <a:r>
              <a:rPr lang="en-US"/>
              <a:t> it as follows</a:t>
            </a:r>
          </a:p>
          <a:p>
            <a:pPr marL="762000" lvl="1">
              <a:spcBef>
                <a:spcPts val="3900"/>
              </a:spcBef>
            </a:pPr>
            <a:r>
              <a:rPr lang="en-US"/>
              <a:t> </a:t>
            </a:r>
          </a:p>
          <a:p>
            <a:pPr>
              <a:spcBef>
                <a:spcPts val="4100"/>
              </a:spcBef>
            </a:pPr>
            <a:r>
              <a:rPr lang="en-US"/>
              <a:t>Prepare a three slide presentation about this rate expression</a:t>
            </a:r>
          </a:p>
          <a:p>
            <a:pPr marL="762000" lvl="1"/>
            <a:r>
              <a:rPr lang="en-US"/>
              <a:t>Slide 1: The problem</a:t>
            </a:r>
          </a:p>
          <a:p>
            <a:pPr marL="762000" lvl="1"/>
            <a:r>
              <a:rPr lang="en-US"/>
              <a:t>Slide 2: How to fix it</a:t>
            </a:r>
          </a:p>
          <a:p>
            <a:pPr marL="762000" lvl="1"/>
            <a:r>
              <a:rPr lang="en-US"/>
              <a:t>Slide 3: Discussion, issues and/or comments on the corrected rate expression</a:t>
            </a:r>
          </a:p>
          <a:p>
            <a:r>
              <a:rPr lang="en-US"/>
              <a:t>To help you in preparation of your presentation</a:t>
            </a:r>
          </a:p>
          <a:p>
            <a:pPr marL="762000" lvl="1"/>
            <a:r>
              <a:rPr lang="en-US"/>
              <a:t>Assume you have a fixed volume system that initially contains 1 mol L</a:t>
            </a:r>
            <a:r>
              <a:rPr lang="en-US" baseline="32000"/>
              <a:t>-1</a:t>
            </a:r>
            <a:r>
              <a:rPr lang="en-US"/>
              <a:t> of A and nothing else</a:t>
            </a:r>
          </a:p>
          <a:p>
            <a:pPr marL="762000" lvl="1"/>
            <a:r>
              <a:rPr lang="en-US"/>
              <a:t>Fill in the columns of the spreadsheet for </a:t>
            </a:r>
            <a:r>
              <a:rPr lang="en-US" i="1"/>
              <a:t>f</a:t>
            </a:r>
            <a:r>
              <a:rPr lang="en-US" i="1" baseline="-6000"/>
              <a:t>A</a:t>
            </a:r>
            <a:r>
              <a:rPr lang="en-US"/>
              <a:t>, </a:t>
            </a:r>
            <a:r>
              <a:rPr lang="en-US" i="1"/>
              <a:t>C</a:t>
            </a:r>
            <a:r>
              <a:rPr lang="en-US" i="1" baseline="-6000"/>
              <a:t>A</a:t>
            </a:r>
            <a:r>
              <a:rPr lang="en-US"/>
              <a:t>, </a:t>
            </a:r>
            <a:r>
              <a:rPr lang="en-US" i="1"/>
              <a:t>C</a:t>
            </a:r>
            <a:r>
              <a:rPr lang="en-US" i="1" baseline="-6000"/>
              <a:t>Y</a:t>
            </a:r>
            <a:r>
              <a:rPr lang="en-US"/>
              <a:t>, </a:t>
            </a:r>
            <a:r>
              <a:rPr lang="en-US" i="1"/>
              <a:t>C</a:t>
            </a:r>
            <a:r>
              <a:rPr lang="en-US" i="1" baseline="-6000"/>
              <a:t>Z</a:t>
            </a:r>
            <a:r>
              <a:rPr lang="en-US"/>
              <a:t>, and the rates predicted by the original rate expression and the corrected rate expression with </a:t>
            </a:r>
            <a:r>
              <a:rPr lang="en-US" i="1"/>
              <a:t>a</a:t>
            </a:r>
            <a:r>
              <a:rPr lang="en-US"/>
              <a:t> equal to 0.5, 1.0 and 2.0</a:t>
            </a:r>
          </a:p>
          <a:p>
            <a:pPr marL="762000" lvl="1"/>
            <a:r>
              <a:rPr lang="en-US"/>
              <a:t>Use the resulting data to plot each of the four rates predicted by the original rate expression and the three corrected versions</a:t>
            </a:r>
          </a:p>
        </p:txBody>
      </p:sp>
      <p:pic>
        <p:nvPicPr>
          <p:cNvPr id="18435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57700" y="1576388"/>
            <a:ext cx="1130300" cy="5381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8436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82800" y="3873500"/>
            <a:ext cx="2857500" cy="1216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8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Power Law Rate Expressions</a:t>
            </a:r>
            <a:br>
              <a:rPr lang="en-US"/>
            </a:br>
            <a:r>
              <a:rPr lang="en-US"/>
              <a:t>Fail Near Equilibrium</a:t>
            </a:r>
          </a:p>
        </p:txBody>
      </p:sp>
      <p:sp>
        <p:nvSpPr>
          <p:cNvPr id="19458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lnSpc>
                <a:spcPts val="2800"/>
              </a:lnSpc>
            </a:pPr>
            <a:r>
              <a:rPr lang="en-US">
                <a:ea typeface="ヒラギノ角ゴ ProN W3" charset="0"/>
                <a:cs typeface="ヒラギノ角ゴ ProN W3" charset="0"/>
              </a:rPr>
              <a:t>The reaction, 2 A ⇄ Y + Z, is reversible</a:t>
            </a:r>
            <a:endParaRPr lang="en-US"/>
          </a:p>
          <a:p>
            <a:pPr marL="762000" lvl="1">
              <a:lnSpc>
                <a:spcPts val="2800"/>
              </a:lnSpc>
              <a:spcBef>
                <a:spcPts val="2000"/>
              </a:spcBef>
            </a:pPr>
            <a:r>
              <a:rPr lang="en-US"/>
              <a:t> </a:t>
            </a:r>
          </a:p>
          <a:p>
            <a:pPr marL="762000" lvl="1">
              <a:lnSpc>
                <a:spcPts val="2800"/>
              </a:lnSpc>
              <a:spcBef>
                <a:spcPts val="4400"/>
              </a:spcBef>
            </a:pPr>
            <a:r>
              <a:rPr lang="en-US"/>
              <a:t>If the reaction started with 1 mol L</a:t>
            </a:r>
            <a:r>
              <a:rPr lang="en-US" baseline="32000"/>
              <a:t>-1</a:t>
            </a:r>
            <a:r>
              <a:rPr lang="en-US"/>
              <a:t> of A and nothing else, it would reach thermodynamic equilibrium at a conversion of 80%</a:t>
            </a:r>
          </a:p>
          <a:p>
            <a:pPr marL="1206500" lvl="2">
              <a:lnSpc>
                <a:spcPts val="2800"/>
              </a:lnSpc>
            </a:pPr>
            <a:r>
              <a:rPr lang="en-US" i="1"/>
              <a:t>C</a:t>
            </a:r>
            <a:r>
              <a:rPr lang="en-US" i="1" baseline="-6000"/>
              <a:t>0,A</a:t>
            </a:r>
            <a:r>
              <a:rPr lang="en-US"/>
              <a:t> = 1; </a:t>
            </a:r>
            <a:r>
              <a:rPr lang="en-US" i="1"/>
              <a:t>K</a:t>
            </a:r>
            <a:r>
              <a:rPr lang="en-US">
                <a:ea typeface="ヒラギノ角ゴ ProN W3" charset="0"/>
                <a:cs typeface="ヒラギノ角ゴ ProN W3" charset="0"/>
              </a:rPr>
              <a:t> = 16  ⇒  </a:t>
            </a:r>
            <a:r>
              <a:rPr lang="en-US" i="1"/>
              <a:t>f</a:t>
            </a:r>
            <a:r>
              <a:rPr lang="en-US" i="1" baseline="-6000"/>
              <a:t>A</a:t>
            </a:r>
            <a:r>
              <a:rPr lang="en-US"/>
              <a:t> = 0.8</a:t>
            </a:r>
          </a:p>
          <a:p>
            <a:pPr>
              <a:lnSpc>
                <a:spcPts val="2800"/>
              </a:lnSpc>
            </a:pPr>
            <a:r>
              <a:rPr lang="en-US"/>
              <a:t>At equilibrium, the rate should equal zero</a:t>
            </a:r>
          </a:p>
          <a:p>
            <a:pPr>
              <a:lnSpc>
                <a:spcPts val="2800"/>
              </a:lnSpc>
            </a:pPr>
            <a:r>
              <a:rPr lang="en-US"/>
              <a:t>The rate expression predicts a rate of 0.2 at equilibrium</a:t>
            </a:r>
          </a:p>
          <a:p>
            <a:pPr marL="762000" lvl="1">
              <a:lnSpc>
                <a:spcPts val="2800"/>
              </a:lnSpc>
            </a:pPr>
            <a:r>
              <a:rPr lang="en-US"/>
              <a:t>r = k*CA</a:t>
            </a:r>
          </a:p>
          <a:p>
            <a:pPr marL="1206500" lvl="2">
              <a:lnSpc>
                <a:spcPts val="2800"/>
              </a:lnSpc>
            </a:pPr>
            <a:r>
              <a:rPr lang="en-US" i="1"/>
              <a:t>C</a:t>
            </a:r>
            <a:r>
              <a:rPr lang="en-US" i="1" baseline="-6000"/>
              <a:t>0,A</a:t>
            </a:r>
            <a:r>
              <a:rPr lang="en-US"/>
              <a:t> = 1; </a:t>
            </a:r>
            <a:r>
              <a:rPr lang="en-US" i="1"/>
              <a:t>f</a:t>
            </a:r>
            <a:r>
              <a:rPr lang="en-US" i="1" baseline="-6000"/>
              <a:t>A</a:t>
            </a:r>
            <a:r>
              <a:rPr lang="en-US"/>
              <a:t> = 0.8; </a:t>
            </a:r>
            <a:r>
              <a:rPr lang="en-US" i="1"/>
              <a:t>C</a:t>
            </a:r>
            <a:r>
              <a:rPr lang="en-US" i="1" baseline="-6000"/>
              <a:t>A</a:t>
            </a:r>
            <a:r>
              <a:rPr lang="en-US"/>
              <a:t> = </a:t>
            </a:r>
            <a:r>
              <a:rPr lang="en-US" i="1"/>
              <a:t>C</a:t>
            </a:r>
            <a:r>
              <a:rPr lang="en-US" i="1" baseline="-6000"/>
              <a:t>0,A</a:t>
            </a:r>
            <a:r>
              <a:rPr lang="en-US"/>
              <a:t>(1-</a:t>
            </a:r>
            <a:r>
              <a:rPr lang="en-US" i="1"/>
              <a:t>f</a:t>
            </a:r>
            <a:r>
              <a:rPr lang="en-US" i="1" baseline="-6000"/>
              <a:t>A</a:t>
            </a:r>
            <a:r>
              <a:rPr lang="en-US"/>
              <a:t>); </a:t>
            </a:r>
            <a:r>
              <a:rPr lang="en-US" i="1"/>
              <a:t>k</a:t>
            </a:r>
            <a:r>
              <a:rPr lang="en-US">
                <a:ea typeface="ヒラギノ角ゴ ProN W3" charset="0"/>
                <a:cs typeface="ヒラギノ角ゴ ProN W3" charset="0"/>
              </a:rPr>
              <a:t> = 1      ⇒  </a:t>
            </a:r>
            <a:r>
              <a:rPr lang="en-US" i="1"/>
              <a:t>r</a:t>
            </a:r>
            <a:r>
              <a:rPr lang="en-US"/>
              <a:t> = 0.2</a:t>
            </a:r>
          </a:p>
        </p:txBody>
      </p:sp>
      <p:pic>
        <p:nvPicPr>
          <p:cNvPr id="19459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40600" y="3086100"/>
            <a:ext cx="4597400" cy="434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9460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70100" y="2286000"/>
            <a:ext cx="3621088" cy="1216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4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Correcting Near-Equilibrium Behavior</a:t>
            </a:r>
          </a:p>
        </p:txBody>
      </p:sp>
      <p:sp>
        <p:nvSpPr>
          <p:cNvPr id="20482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dirty="0"/>
              <a:t>At thermodynamic </a:t>
            </a:r>
            <a:r>
              <a:rPr lang="en-US" dirty="0" smtClean="0"/>
              <a:t>equilibrium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lvl="1"/>
            <a:endParaRPr lang="en-US" dirty="0" smtClean="0"/>
          </a:p>
          <a:p>
            <a:r>
              <a:rPr lang="en-US" dirty="0" smtClean="0"/>
              <a:t>Initially</a:t>
            </a:r>
            <a:endParaRPr lang="en-US" dirty="0"/>
          </a:p>
          <a:p>
            <a:pPr>
              <a:spcBef>
                <a:spcPts val="12500"/>
              </a:spcBef>
            </a:pPr>
            <a:r>
              <a:rPr lang="en-US" dirty="0"/>
              <a:t>Far from equilibrium, no change</a:t>
            </a:r>
          </a:p>
          <a:p>
            <a:r>
              <a:rPr lang="en-US" dirty="0"/>
              <a:t>Near equilibrium, goes to zero</a:t>
            </a:r>
          </a:p>
        </p:txBody>
      </p:sp>
      <p:pic>
        <p:nvPicPr>
          <p:cNvPr id="20483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51700" y="3454400"/>
            <a:ext cx="4597400" cy="434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484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62100" y="2159000"/>
            <a:ext cx="4837113" cy="1130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485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79600" y="3632200"/>
            <a:ext cx="4016375" cy="1130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486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63700" y="5499100"/>
            <a:ext cx="4271963" cy="1300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487" name="Picture 7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60600" y="7874000"/>
            <a:ext cx="2857500" cy="1216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8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1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14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4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Issues When Used Beyond Equilibrium</a:t>
            </a:r>
          </a:p>
        </p:txBody>
      </p:sp>
      <p:sp>
        <p:nvSpPr>
          <p:cNvPr id="21506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At conditions beyond equilibrium, the reaction should proceed in the reverse direction</a:t>
            </a:r>
          </a:p>
          <a:p>
            <a:pPr marL="762000" lvl="1"/>
            <a:r>
              <a:rPr lang="en-US"/>
              <a:t>The rate should become negative</a:t>
            </a:r>
          </a:p>
          <a:p>
            <a:r>
              <a:rPr lang="en-US"/>
              <a:t>The correction term will become negative at conditions beyond equilibrium</a:t>
            </a:r>
          </a:p>
          <a:p>
            <a:pPr marL="762000" lvl="1">
              <a:spcBef>
                <a:spcPts val="3500"/>
              </a:spcBef>
            </a:pPr>
            <a:r>
              <a:rPr lang="en-US"/>
              <a:t> </a:t>
            </a:r>
          </a:p>
          <a:p>
            <a:pPr>
              <a:spcBef>
                <a:spcPts val="3700"/>
              </a:spcBef>
            </a:pPr>
            <a:r>
              <a:rPr lang="en-US"/>
              <a:t>Exponentiating it can cause problems</a:t>
            </a:r>
          </a:p>
          <a:p>
            <a:pPr marL="762000" lvl="1">
              <a:spcBef>
                <a:spcPts val="3200"/>
              </a:spcBef>
            </a:pPr>
            <a:r>
              <a:rPr lang="en-US"/>
              <a:t> </a:t>
            </a:r>
          </a:p>
          <a:p>
            <a:pPr marL="1206500" lvl="2">
              <a:spcBef>
                <a:spcPts val="4400"/>
              </a:spcBef>
            </a:pPr>
            <a:r>
              <a:rPr lang="en-US"/>
              <a:t>if </a:t>
            </a:r>
            <a:r>
              <a:rPr lang="en-US" i="1"/>
              <a:t>a</a:t>
            </a:r>
            <a:r>
              <a:rPr lang="en-US"/>
              <a:t> is fractional; result is indeterminate (square root of a negative number)</a:t>
            </a:r>
          </a:p>
          <a:p>
            <a:pPr marL="1206500" lvl="2"/>
            <a:r>
              <a:rPr lang="en-US"/>
              <a:t>if </a:t>
            </a:r>
            <a:r>
              <a:rPr lang="en-US" i="1"/>
              <a:t>a</a:t>
            </a:r>
            <a:r>
              <a:rPr lang="en-US"/>
              <a:t> is an even integer; result becomes positive instead of negative</a:t>
            </a:r>
          </a:p>
          <a:p>
            <a:pPr marL="1206500" lvl="2"/>
            <a:r>
              <a:rPr lang="en-US"/>
              <a:t>if </a:t>
            </a:r>
            <a:r>
              <a:rPr lang="en-US" i="1"/>
              <a:t>a</a:t>
            </a:r>
            <a:r>
              <a:rPr lang="en-US"/>
              <a:t> is an odd integer; result remains negative as required</a:t>
            </a:r>
          </a:p>
          <a:p>
            <a:r>
              <a:rPr lang="en-US"/>
              <a:t>General rule: if the rate expression will be used for conditions beyond equilibrium, require </a:t>
            </a:r>
            <a:r>
              <a:rPr lang="en-US" i="1"/>
              <a:t>a</a:t>
            </a:r>
            <a:r>
              <a:rPr lang="en-US"/>
              <a:t> to be an odd integer</a:t>
            </a:r>
          </a:p>
          <a:p>
            <a:pPr marL="762000" lvl="1"/>
            <a:r>
              <a:rPr lang="en-US"/>
              <a:t>If the rate expression will never be applied at conditions beyond equilibrium (including intermediate results in the numerical solution of design equations), </a:t>
            </a:r>
            <a:r>
              <a:rPr lang="en-US" i="1"/>
              <a:t>a</a:t>
            </a:r>
            <a:r>
              <a:rPr lang="en-US"/>
              <a:t> can be treated as an adjustable parameter </a:t>
            </a:r>
            <a:r>
              <a:rPr lang="en-US" i="1" u="sng"/>
              <a:t>that must be greater than 0</a:t>
            </a:r>
          </a:p>
        </p:txBody>
      </p:sp>
      <p:pic>
        <p:nvPicPr>
          <p:cNvPr id="2150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70100" y="3251200"/>
            <a:ext cx="2149475" cy="1130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150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82800" y="4660900"/>
            <a:ext cx="1778000" cy="1212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8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5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2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1104</Words>
  <Characters>0</Characters>
  <Application>Microsoft Macintosh PowerPoint</Application>
  <PresentationFormat>Custom</PresentationFormat>
  <Lines>0</Lines>
  <Paragraphs>137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12</vt:i4>
      </vt:variant>
      <vt:variant>
        <vt:lpstr>Slide Titles</vt:lpstr>
      </vt:variant>
      <vt:variant>
        <vt:i4>13</vt:i4>
      </vt:variant>
    </vt:vector>
  </HeadingPairs>
  <TitlesOfParts>
    <vt:vector size="31" baseType="lpstr">
      <vt:lpstr>Helvetica</vt:lpstr>
      <vt:lpstr>Heiti SC Light</vt:lpstr>
      <vt:lpstr>Heiti SC Medium</vt:lpstr>
      <vt:lpstr>Lucida Grande</vt:lpstr>
      <vt:lpstr>Gill Sans</vt:lpstr>
      <vt:lpstr>ヒラギノ角ゴ ProN W3</vt:lpstr>
      <vt:lpstr>Title &amp; Subtitle</vt:lpstr>
      <vt:lpstr>Title &amp; Bullets</vt:lpstr>
      <vt:lpstr>Title - Top</vt:lpstr>
      <vt:lpstr>Title &amp; Bullets - Left</vt:lpstr>
      <vt:lpstr>Title &amp; Bullets</vt:lpstr>
      <vt:lpstr>Bullets</vt:lpstr>
      <vt:lpstr>Blank</vt:lpstr>
      <vt:lpstr>Photo - Horizontal</vt:lpstr>
      <vt:lpstr>Title &amp; Bullets - 2 Column</vt:lpstr>
      <vt:lpstr>Title &amp; Bullets - Right</vt:lpstr>
      <vt:lpstr>Title, Bullets &amp; Photo</vt:lpstr>
      <vt:lpstr>Photo - Vertical</vt:lpstr>
      <vt:lpstr>A First Course on Kinetics and Reaction Engineering</vt:lpstr>
      <vt:lpstr>Where We’ve Been</vt:lpstr>
      <vt:lpstr>Empirical and Theoretical Rate Expressions</vt:lpstr>
      <vt:lpstr>Theoretical Rate Expressions</vt:lpstr>
      <vt:lpstr>Questions?</vt:lpstr>
      <vt:lpstr>Power Law Rate Expressions and Reversible Reactions</vt:lpstr>
      <vt:lpstr>Power Law Rate Expressions Fail Near Equilibrium</vt:lpstr>
      <vt:lpstr>Correcting Near-Equilibrium Behavior</vt:lpstr>
      <vt:lpstr>Issues When Used Beyond Equilibrium</vt:lpstr>
      <vt:lpstr>Molecularity of Elementary Reactions</vt:lpstr>
      <vt:lpstr>Ping-Pong Balls vs. Molecules</vt:lpstr>
      <vt:lpstr>Termolecular Reactions are Rare</vt:lpstr>
      <vt:lpstr>Where We’re Going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First Course on Kinetics and Reaction Engineering</dc:title>
  <dc:subject/>
  <dc:creator/>
  <cp:keywords/>
  <dc:description/>
  <cp:lastModifiedBy>Carl Lund</cp:lastModifiedBy>
  <cp:revision>1</cp:revision>
  <dcterms:modified xsi:type="dcterms:W3CDTF">2014-03-03T20:21:50Z</dcterms:modified>
</cp:coreProperties>
</file>