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712" y="-104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Relationship Id="rId9" Type="http://schemas.openxmlformats.org/officeDocument/2006/relationships/slideMaster" Target="slideMasters/slideMaster9.xml"/><Relationship Id="rId10" Type="http://schemas.openxmlformats.org/officeDocument/2006/relationships/slideMaster" Target="slideMasters/slideMaster10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9155901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8955659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5087144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6559937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04695005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9055899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714041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210810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3477696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58303823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91358245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992314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5423994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4721139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374716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8700130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47885054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9329641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1342990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3651524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37218178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29647363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82639823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624740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8697661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941781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0968190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87128613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891658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3927767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0319970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09846993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42716969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5119687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76275183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650697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7125252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9667828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7447867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49752665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9227351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311202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7388904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6508080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37802604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4853229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51830062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2868691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0104945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2868920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388872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25536312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3660753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861229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5419948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0583975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32576585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34524352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23067226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701571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6500808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6173044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9705827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16568348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9563511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050103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1815520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8215241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02620623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00934085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63985838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691673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340543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877466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661104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05350223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179746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0117338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7234084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1849120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5103853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48385139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6663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3858109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7261708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8567562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557504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13620043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32008000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8319522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2304365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931234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45678132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2613240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86244867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224134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0545019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2985459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07609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4809437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03526335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8706677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3199401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3504547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46513739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96316529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20008360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012638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6104401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1595417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8037376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32154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66893697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0578688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4721456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0934491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064512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09985275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60163402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109279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2688178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3074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emf"/><Relationship Id="rId3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Examine the Variability of Representative</a:t>
            </a:r>
            <a:br>
              <a:rPr lang="en-US"/>
            </a:br>
            <a:r>
              <a:rPr lang="en-US"/>
              <a:t>Empirical Rate Expressions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Tx/>
            </a:pPr>
            <a:r>
              <a:rPr lang="en-US"/>
              <a:t>The handout for Activity 5.1 is an Excel spreadsheet</a:t>
            </a:r>
          </a:p>
          <a:p>
            <a:pPr marL="762000" lvl="1"/>
            <a:r>
              <a:rPr lang="en-US"/>
              <a:t>It has been set up to plot two rate expressions as a function of the conversion of one reactant</a:t>
            </a:r>
          </a:p>
          <a:p>
            <a:pPr marL="762000" lvl="1"/>
            <a:r>
              <a:rPr lang="en-US"/>
              <a:t>You are able to vary</a:t>
            </a:r>
          </a:p>
          <a:p>
            <a:pPr marL="1206500" lvl="2">
              <a:buClrTx/>
            </a:pPr>
            <a:r>
              <a:rPr lang="en-US"/>
              <a:t>the initial concentrations of the two reactants</a:t>
            </a:r>
          </a:p>
          <a:p>
            <a:pPr marL="1206500" lvl="2">
              <a:buClrTx/>
            </a:pPr>
            <a:r>
              <a:rPr lang="en-US"/>
              <a:t>the reaction order of the two reactants in a power-law rate expression</a:t>
            </a:r>
          </a:p>
          <a:p>
            <a:pPr marL="1206500" lvl="2">
              <a:buClrTx/>
            </a:pPr>
            <a:endParaRPr lang="en-US"/>
          </a:p>
          <a:p>
            <a:pPr marL="1206500" lvl="2">
              <a:buClrTx/>
            </a:pPr>
            <a:endParaRPr lang="en-US"/>
          </a:p>
          <a:p>
            <a:pPr marL="1206500" lvl="2">
              <a:buClrTx/>
            </a:pPr>
            <a:r>
              <a:rPr lang="en-US"/>
              <a:t>two parameters in a simple Langmuir-Hinshelwood-Hougen-Watson rate expression</a:t>
            </a:r>
          </a:p>
          <a:p>
            <a:pPr marL="1206500" lvl="2">
              <a:buClrTx/>
            </a:pPr>
            <a:endParaRPr lang="en-US"/>
          </a:p>
          <a:p>
            <a:pPr marL="1206500" lvl="2">
              <a:buClrTx/>
            </a:pPr>
            <a:endParaRPr lang="en-US"/>
          </a:p>
          <a:p>
            <a:pPr>
              <a:buClrTx/>
            </a:pPr>
            <a:r>
              <a:rPr lang="en-US">
                <a:cs typeface="Lucida Grande" charset="0"/>
              </a:rPr>
              <a:t>Assume an irreversible reaction A + B → products takes place isothermally in the liquid phase</a:t>
            </a:r>
            <a:endParaRPr lang="en-US"/>
          </a:p>
          <a:p>
            <a:pPr marL="762000" lvl="1"/>
            <a:r>
              <a:rPr lang="en-US"/>
              <a:t>Let A be the limiting reagent</a:t>
            </a:r>
          </a:p>
          <a:p>
            <a:pPr marL="762000" lvl="1"/>
            <a:r>
              <a:rPr lang="en-US"/>
              <a:t>Assume the reaction rate depends only upon the concentrations of A and B</a:t>
            </a:r>
          </a:p>
          <a:p>
            <a:pPr marL="762000" lvl="1"/>
            <a:r>
              <a:rPr lang="en-US"/>
              <a:t>For simplicity the rate coefficients have been taken to equal 1</a:t>
            </a:r>
          </a:p>
          <a:p>
            <a:pPr>
              <a:buClrTx/>
            </a:pPr>
            <a:r>
              <a:rPr lang="en-US"/>
              <a:t>The quantities you can vary are in light blue spreadsheet cells</a:t>
            </a:r>
          </a:p>
          <a:p>
            <a:pPr>
              <a:buClrTx/>
            </a:pPr>
            <a:r>
              <a:rPr lang="en-US"/>
              <a:t>Explore how the shape of the rate vs. conversion plot varies as the kinetic parameters are varied</a:t>
            </a:r>
          </a:p>
          <a:p>
            <a:pPr>
              <a:buClrTx/>
            </a:pPr>
            <a:r>
              <a:rPr lang="en-US"/>
              <a:t>If time allows, add an empirical rate expression of your own choosing</a:t>
            </a:r>
          </a:p>
        </p:txBody>
      </p:sp>
      <p:pic>
        <p:nvPicPr>
          <p:cNvPr id="12291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6900" y="3644900"/>
            <a:ext cx="1644650" cy="469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2292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43500" y="4508500"/>
            <a:ext cx="2717800" cy="889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0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1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4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5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7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8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9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blipFill dpi="0" rotWithShape="0">
          <a:blip xmlns:r="http://schemas.openxmlformats.org/officeDocument/2006/relationships" r:embed="rId1"/>
          <a:srcRect/>
          <a:tile tx="0" ty="0" sx="100000" sy="100000" flip="none" algn="tl"/>
        </a:blip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161</Words>
  <Characters>0</Characters>
  <Application>Microsoft Macintosh PowerPoint</Application>
  <PresentationFormat>Custom</PresentationFormat>
  <Lines>0</Lines>
  <Paragraphs>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11</vt:i4>
      </vt:variant>
      <vt:variant>
        <vt:lpstr>Slide Titles</vt:lpstr>
      </vt:variant>
      <vt:variant>
        <vt:i4>1</vt:i4>
      </vt:variant>
    </vt:vector>
  </HeadingPairs>
  <TitlesOfParts>
    <vt:vector size="17" baseType="lpstr">
      <vt:lpstr>Helvetica</vt:lpstr>
      <vt:lpstr>Heiti SC Light</vt:lpstr>
      <vt:lpstr>Lucida Grande</vt:lpstr>
      <vt:lpstr>Gill Sans</vt:lpstr>
      <vt:lpstr>Heiti SC Medium</vt:lpstr>
      <vt:lpstr>Title &amp; Bullets</vt:lpstr>
      <vt:lpstr>Bullets</vt:lpstr>
      <vt:lpstr>Title &amp; Subtitle</vt:lpstr>
      <vt:lpstr>Photo - Horizontal</vt:lpstr>
      <vt:lpstr>Photo - Vertical</vt:lpstr>
      <vt:lpstr>Title - Top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Examine the Variability of Representative Empirical Rate Expressions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Examine the Variability of Representative Empirical Rate Expressions</dc:title>
  <dc:subject/>
  <dc:creator/>
  <cp:keywords/>
  <dc:description/>
  <cp:lastModifiedBy>Carl Lund</cp:lastModifiedBy>
  <cp:revision>1</cp:revision>
  <dcterms:modified xsi:type="dcterms:W3CDTF">2014-03-03T21:00:41Z</dcterms:modified>
</cp:coreProperties>
</file>