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654" r:id="rId7"/>
    <p:sldMasterId id="2147483655" r:id="rId8"/>
    <p:sldMasterId id="2147483656" r:id="rId9"/>
    <p:sldMasterId id="2147483657" r:id="rId10"/>
    <p:sldMasterId id="2147483658" r:id="rId11"/>
  </p:sldMasterIdLst>
  <p:sldIdLst>
    <p:sldId id="256" r:id="rId12"/>
    <p:sldId id="273" r:id="rId13"/>
    <p:sldId id="274" r:id="rId14"/>
    <p:sldId id="275" r:id="rId15"/>
    <p:sldId id="271" r:id="rId16"/>
    <p:sldId id="257" r:id="rId17"/>
    <p:sldId id="259" r:id="rId18"/>
    <p:sldId id="260" r:id="rId19"/>
    <p:sldId id="272" r:id="rId20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5pPr>
    <a:lvl6pPr marL="2286000" algn="l" defTabSz="457200" rtl="0" eaLnBrk="1" latinLnBrk="0" hangingPunct="1"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6pPr>
    <a:lvl7pPr marL="2743200" algn="l" defTabSz="457200" rtl="0" eaLnBrk="1" latinLnBrk="0" hangingPunct="1"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7pPr>
    <a:lvl8pPr marL="3200400" algn="l" defTabSz="457200" rtl="0" eaLnBrk="1" latinLnBrk="0" hangingPunct="1"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8pPr>
    <a:lvl9pPr marL="3657600" algn="l" defTabSz="457200" rtl="0" eaLnBrk="1" latinLnBrk="0" hangingPunct="1"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888" y="-128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Master" Target="slideMasters/slideMaster9.xml"/><Relationship Id="rId20" Type="http://schemas.openxmlformats.org/officeDocument/2006/relationships/slide" Target="slides/slide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1" Type="http://schemas.openxmlformats.org/officeDocument/2006/relationships/slideMaster" Target="slideMasters/slideMaster11.xml"/><Relationship Id="rId12" Type="http://schemas.openxmlformats.org/officeDocument/2006/relationships/slide" Target="slides/slide1.xml"/><Relationship Id="rId13" Type="http://schemas.openxmlformats.org/officeDocument/2006/relationships/slide" Target="slides/slide2.xml"/><Relationship Id="rId14" Type="http://schemas.openxmlformats.org/officeDocument/2006/relationships/slide" Target="slides/slide3.xml"/><Relationship Id="rId15" Type="http://schemas.openxmlformats.org/officeDocument/2006/relationships/slide" Target="slides/slide4.xml"/><Relationship Id="rId16" Type="http://schemas.openxmlformats.org/officeDocument/2006/relationships/slide" Target="slides/slide5.xml"/><Relationship Id="rId17" Type="http://schemas.openxmlformats.org/officeDocument/2006/relationships/slide" Target="slides/slide6.xml"/><Relationship Id="rId18" Type="http://schemas.openxmlformats.org/officeDocument/2006/relationships/slide" Target="slides/slide7.xml"/><Relationship Id="rId19" Type="http://schemas.openxmlformats.org/officeDocument/2006/relationships/slide" Target="slides/slide8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784486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196804"/>
      </p:ext>
    </p:extLst>
  </p:cSld>
  <p:clrMapOvr>
    <a:masterClrMapping/>
  </p:clrMapOvr>
  <p:transition xmlns:p14="http://schemas.microsoft.com/office/powerpoint/2010/main"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615715"/>
      </p:ext>
    </p:extLst>
  </p:cSld>
  <p:clrMapOvr>
    <a:masterClrMapping/>
  </p:clrMapOvr>
  <p:transition xmlns:p14="http://schemas.microsoft.com/office/powerpoint/2010/main"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617444"/>
      </p:ext>
    </p:extLst>
  </p:cSld>
  <p:clrMapOvr>
    <a:masterClrMapping/>
  </p:clrMapOvr>
  <p:transition xmlns:p14="http://schemas.microsoft.com/office/powerpoint/2010/main"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3275662"/>
      </p:ext>
    </p:extLst>
  </p:cSld>
  <p:clrMapOvr>
    <a:masterClrMapping/>
  </p:clrMapOvr>
  <p:transition xmlns:p14="http://schemas.microsoft.com/office/powerpoint/2010/main"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2400" y="16002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94800" y="16002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753305"/>
      </p:ext>
    </p:extLst>
  </p:cSld>
  <p:clrMapOvr>
    <a:masterClrMapping/>
  </p:clrMapOvr>
  <p:transition xmlns:p14="http://schemas.microsoft.com/office/powerpoint/2010/main"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1482"/>
      </p:ext>
    </p:extLst>
  </p:cSld>
  <p:clrMapOvr>
    <a:masterClrMapping/>
  </p:clrMapOvr>
  <p:transition xmlns:p14="http://schemas.microsoft.com/office/powerpoint/2010/main"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728484"/>
      </p:ext>
    </p:extLst>
  </p:cSld>
  <p:clrMapOvr>
    <a:masterClrMapping/>
  </p:clrMapOvr>
  <p:transition xmlns:p14="http://schemas.microsoft.com/office/powerpoint/2010/main"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1774036"/>
      </p:ext>
    </p:extLst>
  </p:cSld>
  <p:clrMapOvr>
    <a:masterClrMapping/>
  </p:clrMapOvr>
  <p:transition xmlns:p14="http://schemas.microsoft.com/office/powerpoint/2010/main"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3663857"/>
      </p:ext>
    </p:extLst>
  </p:cSld>
  <p:clrMapOvr>
    <a:masterClrMapping/>
  </p:clrMapOvr>
  <p:transition xmlns:p14="http://schemas.microsoft.com/office/powerpoint/2010/main"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976668"/>
      </p:ext>
    </p:extLst>
  </p:cSld>
  <p:clrMapOvr>
    <a:masterClrMapping/>
  </p:clrMapOvr>
  <p:transition xmlns:p14="http://schemas.microsoft.com/office/powerpoint/2010/main"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604794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1638300"/>
            <a:ext cx="2616200" cy="7264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1638300"/>
            <a:ext cx="7696200" cy="7264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148398"/>
      </p:ext>
    </p:extLst>
  </p:cSld>
  <p:clrMapOvr>
    <a:masterClrMapping/>
  </p:clrMapOvr>
  <p:transition xmlns:p14="http://schemas.microsoft.com/office/powerpoint/2010/main"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48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48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333270"/>
      </p:ext>
    </p:extLst>
  </p:cSld>
  <p:clrMapOvr>
    <a:masterClrMapping/>
  </p:clrMapOvr>
  <p:transition xmlns:p14="http://schemas.microsoft.com/office/powerpoint/2010/main"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479025"/>
      </p:ext>
    </p:extLst>
  </p:cSld>
  <p:clrMapOvr>
    <a:masterClrMapping/>
  </p:clrMapOvr>
  <p:transition xmlns:p14="http://schemas.microsoft.com/office/powerpoint/2010/main"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09765"/>
      </p:ext>
    </p:extLst>
  </p:cSld>
  <p:clrMapOvr>
    <a:masterClrMapping/>
  </p:clrMapOvr>
  <p:transition xmlns:p14="http://schemas.microsoft.com/office/powerpoint/2010/main"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3210581"/>
      </p:ext>
    </p:extLst>
  </p:cSld>
  <p:clrMapOvr>
    <a:masterClrMapping/>
  </p:clrMapOvr>
  <p:transition xmlns:p14="http://schemas.microsoft.com/office/powerpoint/2010/main"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82700" y="16510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75100" y="16510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109998"/>
      </p:ext>
    </p:extLst>
  </p:cSld>
  <p:clrMapOvr>
    <a:masterClrMapping/>
  </p:clrMapOvr>
  <p:transition xmlns:p14="http://schemas.microsoft.com/office/powerpoint/2010/main"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484443"/>
      </p:ext>
    </p:extLst>
  </p:cSld>
  <p:clrMapOvr>
    <a:masterClrMapping/>
  </p:clrMapOvr>
  <p:transition xmlns:p14="http://schemas.microsoft.com/office/powerpoint/2010/main"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688262"/>
      </p:ext>
    </p:extLst>
  </p:cSld>
  <p:clrMapOvr>
    <a:masterClrMapping/>
  </p:clrMapOvr>
  <p:transition xmlns:p14="http://schemas.microsoft.com/office/powerpoint/2010/main"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5717744"/>
      </p:ext>
    </p:extLst>
  </p:cSld>
  <p:clrMapOvr>
    <a:masterClrMapping/>
  </p:clrMapOvr>
  <p:transition xmlns:p14="http://schemas.microsoft.com/office/powerpoint/2010/main"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39490777"/>
      </p:ext>
    </p:extLst>
  </p:cSld>
  <p:clrMapOvr>
    <a:masterClrMapping/>
  </p:clrMapOvr>
  <p:transition xmlns:p14="http://schemas.microsoft.com/office/powerpoint/2010/main"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4527635"/>
      </p:ext>
    </p:extLst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930330"/>
      </p:ext>
    </p:extLst>
  </p:cSld>
  <p:clrMapOvr>
    <a:masterClrMapping/>
  </p:clrMapOvr>
  <p:transition xmlns:p14="http://schemas.microsoft.com/office/powerpoint/2010/main"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40885"/>
      </p:ext>
    </p:extLst>
  </p:cSld>
  <p:clrMapOvr>
    <a:masterClrMapping/>
  </p:clrMapOvr>
  <p:transition xmlns:p14="http://schemas.microsoft.com/office/powerpoint/2010/main"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99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99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218609"/>
      </p:ext>
    </p:extLst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743368"/>
      </p:ext>
    </p:extLst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87903082"/>
      </p:ext>
    </p:extLst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612900"/>
            <a:ext cx="51562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1612900"/>
            <a:ext cx="51562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511270"/>
      </p:ext>
    </p:extLst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144906"/>
      </p:ext>
    </p:extLst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177148"/>
      </p:ext>
    </p:extLst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7483718"/>
      </p:ext>
    </p:extLst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77418630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280340"/>
      </p:ext>
    </p:extLst>
  </p:cSld>
  <p:clrMapOvr>
    <a:masterClrMapping/>
  </p:clrMapOvr>
  <p:transition xmlns:p14="http://schemas.microsoft.com/office/powerpoint/2010/main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95077313"/>
      </p:ext>
    </p:extLst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150284"/>
      </p:ext>
    </p:extLst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61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61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985121"/>
      </p:ext>
    </p:extLst>
  </p:cSld>
  <p:clrMapOvr>
    <a:masterClrMapping/>
  </p:clrMapOvr>
  <p:transition xmlns:p14="http://schemas.microsoft.com/office/powerpoint/2010/main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885176"/>
      </p:ext>
    </p:extLst>
  </p:cSld>
  <p:clrMapOvr>
    <a:masterClrMapping/>
  </p:clrMapOvr>
  <p:transition xmlns:p14="http://schemas.microsoft.com/office/powerpoint/2010/main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485349"/>
      </p:ext>
    </p:extLst>
  </p:cSld>
  <p:clrMapOvr>
    <a:masterClrMapping/>
  </p:clrMapOvr>
  <p:transition xmlns:p14="http://schemas.microsoft.com/office/powerpoint/2010/main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77675428"/>
      </p:ext>
    </p:extLst>
  </p:cSld>
  <p:clrMapOvr>
    <a:masterClrMapping/>
  </p:clrMapOvr>
  <p:transition xmlns:p14="http://schemas.microsoft.com/office/powerpoint/2010/main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431800"/>
            <a:ext cx="5156200" cy="857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431800"/>
            <a:ext cx="5156200" cy="857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699043"/>
      </p:ext>
    </p:extLst>
  </p:cSld>
  <p:clrMapOvr>
    <a:masterClrMapping/>
  </p:clrMapOvr>
  <p:transition xmlns:p14="http://schemas.microsoft.com/office/powerpoint/2010/main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503735"/>
      </p:ext>
    </p:extLst>
  </p:cSld>
  <p:clrMapOvr>
    <a:masterClrMapping/>
  </p:clrMapOvr>
  <p:transition xmlns:p14="http://schemas.microsoft.com/office/powerpoint/2010/main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267906"/>
      </p:ext>
    </p:extLst>
  </p:cSld>
  <p:clrMapOvr>
    <a:masterClrMapping/>
  </p:clrMapOvr>
  <p:transition xmlns:p14="http://schemas.microsoft.com/office/powerpoint/2010/main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6534967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247340"/>
      </p:ext>
    </p:extLst>
  </p:cSld>
  <p:clrMapOvr>
    <a:masterClrMapping/>
  </p:clrMapOvr>
  <p:transition xmlns:p14="http://schemas.microsoft.com/office/powerpoint/2010/main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26226566"/>
      </p:ext>
    </p:extLst>
  </p:cSld>
  <p:clrMapOvr>
    <a:masterClrMapping/>
  </p:clrMapOvr>
  <p:transition xmlns:p14="http://schemas.microsoft.com/office/powerpoint/2010/main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35194151"/>
      </p:ext>
    </p:extLst>
  </p:cSld>
  <p:clrMapOvr>
    <a:masterClrMapping/>
  </p:clrMapOvr>
  <p:transition xmlns:p14="http://schemas.microsoft.com/office/powerpoint/2010/main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084999"/>
      </p:ext>
    </p:extLst>
  </p:cSld>
  <p:clrMapOvr>
    <a:masterClrMapping/>
  </p:clrMapOvr>
  <p:transition xmlns:p14="http://schemas.microsoft.com/office/powerpoint/2010/main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6137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613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8516"/>
      </p:ext>
    </p:extLst>
  </p:cSld>
  <p:clrMapOvr>
    <a:masterClrMapping/>
  </p:clrMapOvr>
  <p:transition xmlns:p14="http://schemas.microsoft.com/office/powerpoint/2010/main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704028"/>
      </p:ext>
    </p:extLst>
  </p:cSld>
  <p:clrMapOvr>
    <a:masterClrMapping/>
  </p:clrMapOvr>
  <p:transition xmlns:p14="http://schemas.microsoft.com/office/powerpoint/2010/main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505673"/>
      </p:ext>
    </p:extLst>
  </p:cSld>
  <p:clrMapOvr>
    <a:masterClrMapping/>
  </p:clrMapOvr>
  <p:transition xmlns:p14="http://schemas.microsoft.com/office/powerpoint/2010/main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51752761"/>
      </p:ext>
    </p:extLst>
  </p:cSld>
  <p:clrMapOvr>
    <a:masterClrMapping/>
  </p:clrMapOvr>
  <p:transition xmlns:p14="http://schemas.microsoft.com/office/powerpoint/2010/main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868378"/>
      </p:ext>
    </p:extLst>
  </p:cSld>
  <p:clrMapOvr>
    <a:masterClrMapping/>
  </p:clrMapOvr>
  <p:transition xmlns:p14="http://schemas.microsoft.com/office/powerpoint/2010/main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363652"/>
      </p:ext>
    </p:extLst>
  </p:cSld>
  <p:clrMapOvr>
    <a:masterClrMapping/>
  </p:clrMapOvr>
  <p:transition xmlns:p14="http://schemas.microsoft.com/office/powerpoint/2010/main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427733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5029200"/>
            <a:ext cx="5156200" cy="387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5029200"/>
            <a:ext cx="5156200" cy="387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9410"/>
      </p:ext>
    </p:extLst>
  </p:cSld>
  <p:clrMapOvr>
    <a:masterClrMapping/>
  </p:clrMapOvr>
  <p:transition xmlns:p14="http://schemas.microsoft.com/office/powerpoint/2010/main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0383812"/>
      </p:ext>
    </p:extLst>
  </p:cSld>
  <p:clrMapOvr>
    <a:masterClrMapping/>
  </p:clrMapOvr>
  <p:transition xmlns:p14="http://schemas.microsoft.com/office/powerpoint/2010/main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11672421"/>
      </p:ext>
    </p:extLst>
  </p:cSld>
  <p:clrMapOvr>
    <a:masterClrMapping/>
  </p:clrMapOvr>
  <p:transition xmlns:p14="http://schemas.microsoft.com/office/powerpoint/2010/main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5318089"/>
      </p:ext>
    </p:extLst>
  </p:cSld>
  <p:clrMapOvr>
    <a:masterClrMapping/>
  </p:clrMapOvr>
  <p:transition xmlns:p14="http://schemas.microsoft.com/office/powerpoint/2010/main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217761"/>
      </p:ext>
    </p:extLst>
  </p:cSld>
  <p:clrMapOvr>
    <a:masterClrMapping/>
  </p:clrMapOvr>
  <p:transition xmlns:p14="http://schemas.microsoft.com/office/powerpoint/2010/main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41300"/>
            <a:ext cx="2925762" cy="8470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41300"/>
            <a:ext cx="8624888" cy="84709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381288"/>
      </p:ext>
    </p:extLst>
  </p:cSld>
  <p:clrMapOvr>
    <a:masterClrMapping/>
  </p:clrMapOvr>
  <p:transition xmlns:p14="http://schemas.microsoft.com/office/powerpoint/2010/main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27917"/>
      </p:ext>
    </p:extLst>
  </p:cSld>
  <p:clrMapOvr>
    <a:masterClrMapping/>
  </p:clrMapOvr>
  <p:transition xmlns:p14="http://schemas.microsoft.com/office/powerpoint/2010/main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182904"/>
      </p:ext>
    </p:extLst>
  </p:cSld>
  <p:clrMapOvr>
    <a:masterClrMapping/>
  </p:clrMapOvr>
  <p:transition xmlns:p14="http://schemas.microsoft.com/office/powerpoint/2010/main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1736473"/>
      </p:ext>
    </p:extLst>
  </p:cSld>
  <p:clrMapOvr>
    <a:masterClrMapping/>
  </p:clrMapOvr>
  <p:transition xmlns:p14="http://schemas.microsoft.com/office/powerpoint/2010/main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612900"/>
            <a:ext cx="28575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900" y="1612900"/>
            <a:ext cx="28575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851657"/>
      </p:ext>
    </p:extLst>
  </p:cSld>
  <p:clrMapOvr>
    <a:masterClrMapping/>
  </p:clrMapOvr>
  <p:transition xmlns:p14="http://schemas.microsoft.com/office/powerpoint/2010/main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173530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200157"/>
      </p:ext>
    </p:extLst>
  </p:cSld>
  <p:clrMapOvr>
    <a:masterClrMapping/>
  </p:clrMapOvr>
  <p:transition xmlns:p14="http://schemas.microsoft.com/office/powerpoint/2010/main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391704"/>
      </p:ext>
    </p:extLst>
  </p:cSld>
  <p:clrMapOvr>
    <a:masterClrMapping/>
  </p:clrMapOvr>
  <p:transition xmlns:p14="http://schemas.microsoft.com/office/powerpoint/2010/main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1786301"/>
      </p:ext>
    </p:extLst>
  </p:cSld>
  <p:clrMapOvr>
    <a:masterClrMapping/>
  </p:clrMapOvr>
  <p:transition xmlns:p14="http://schemas.microsoft.com/office/powerpoint/2010/main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2879983"/>
      </p:ext>
    </p:extLst>
  </p:cSld>
  <p:clrMapOvr>
    <a:masterClrMapping/>
  </p:clrMapOvr>
  <p:transition xmlns:p14="http://schemas.microsoft.com/office/powerpoint/2010/main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08122093"/>
      </p:ext>
    </p:extLst>
  </p:cSld>
  <p:clrMapOvr>
    <a:masterClrMapping/>
  </p:clrMapOvr>
  <p:transition xmlns:p14="http://schemas.microsoft.com/office/powerpoint/2010/main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811293"/>
      </p:ext>
    </p:extLst>
  </p:cSld>
  <p:clrMapOvr>
    <a:masterClrMapping/>
  </p:clrMapOvr>
  <p:transition xmlns:p14="http://schemas.microsoft.com/office/powerpoint/2010/main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35550" y="254000"/>
            <a:ext cx="1466850" cy="8661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254000"/>
            <a:ext cx="4248150" cy="8661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387287"/>
      </p:ext>
    </p:extLst>
  </p:cSld>
  <p:clrMapOvr>
    <a:masterClrMapping/>
  </p:clrMapOvr>
  <p:transition xmlns:p14="http://schemas.microsoft.com/office/powerpoint/2010/main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640367"/>
      </p:ext>
    </p:extLst>
  </p:cSld>
  <p:clrMapOvr>
    <a:masterClrMapping/>
  </p:clrMapOvr>
  <p:transition xmlns:p14="http://schemas.microsoft.com/office/powerpoint/2010/main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16773"/>
      </p:ext>
    </p:extLst>
  </p:cSld>
  <p:clrMapOvr>
    <a:masterClrMapping/>
  </p:clrMapOvr>
  <p:transition xmlns:p14="http://schemas.microsoft.com/office/powerpoint/2010/main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86821530"/>
      </p:ext>
    </p:extLst>
  </p:cSld>
  <p:clrMapOvr>
    <a:masterClrMapping/>
  </p:clrMapOvr>
  <p:transition xmlns:p14="http://schemas.microsoft.com/office/powerpoint/2010/main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600968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510056"/>
      </p:ext>
    </p:extLst>
  </p:cSld>
  <p:clrMapOvr>
    <a:masterClrMapping/>
  </p:clrMapOvr>
  <p:transition xmlns:p14="http://schemas.microsoft.com/office/powerpoint/2010/main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054771"/>
      </p:ext>
    </p:extLst>
  </p:cSld>
  <p:clrMapOvr>
    <a:masterClrMapping/>
  </p:clrMapOvr>
  <p:transition xmlns:p14="http://schemas.microsoft.com/office/powerpoint/2010/main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183621"/>
      </p:ext>
    </p:extLst>
  </p:cSld>
  <p:clrMapOvr>
    <a:masterClrMapping/>
  </p:clrMapOvr>
  <p:transition xmlns:p14="http://schemas.microsoft.com/office/powerpoint/2010/main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3107090"/>
      </p:ext>
    </p:extLst>
  </p:cSld>
  <p:clrMapOvr>
    <a:masterClrMapping/>
  </p:clrMapOvr>
  <p:transition xmlns:p14="http://schemas.microsoft.com/office/powerpoint/2010/main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02479137"/>
      </p:ext>
    </p:extLst>
  </p:cSld>
  <p:clrMapOvr>
    <a:masterClrMapping/>
  </p:clrMapOvr>
  <p:transition xmlns:p14="http://schemas.microsoft.com/office/powerpoint/2010/main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81621659"/>
      </p:ext>
    </p:extLst>
  </p:cSld>
  <p:clrMapOvr>
    <a:masterClrMapping/>
  </p:clrMapOvr>
  <p:transition xmlns:p14="http://schemas.microsoft.com/office/powerpoint/2010/main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343077"/>
      </p:ext>
    </p:extLst>
  </p:cSld>
  <p:clrMapOvr>
    <a:masterClrMapping/>
  </p:clrMapOvr>
  <p:transition xmlns:p14="http://schemas.microsoft.com/office/powerpoint/2010/main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791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791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479637"/>
      </p:ext>
    </p:extLst>
  </p:cSld>
  <p:clrMapOvr>
    <a:masterClrMapping/>
  </p:clrMapOvr>
  <p:transition xmlns:p14="http://schemas.microsoft.com/office/powerpoint/2010/main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342593"/>
      </p:ext>
    </p:extLst>
  </p:cSld>
  <p:clrMapOvr>
    <a:masterClrMapping/>
  </p:clrMapOvr>
  <p:transition xmlns:p14="http://schemas.microsoft.com/office/powerpoint/2010/main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857802"/>
      </p:ext>
    </p:extLst>
  </p:cSld>
  <p:clrMapOvr>
    <a:masterClrMapping/>
  </p:clrMapOvr>
  <p:transition xmlns:p14="http://schemas.microsoft.com/office/powerpoint/2010/main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29994719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9190625"/>
      </p:ext>
    </p:extLst>
  </p:cSld>
  <p:clrMapOvr>
    <a:masterClrMapping/>
  </p:clrMapOvr>
  <p:transition xmlns:p14="http://schemas.microsoft.com/office/powerpoint/2010/main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963448"/>
      </p:ext>
    </p:extLst>
  </p:cSld>
  <p:clrMapOvr>
    <a:masterClrMapping/>
  </p:clrMapOvr>
  <p:transition xmlns:p14="http://schemas.microsoft.com/office/powerpoint/2010/main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905239"/>
      </p:ext>
    </p:extLst>
  </p:cSld>
  <p:clrMapOvr>
    <a:masterClrMapping/>
  </p:clrMapOvr>
  <p:transition xmlns:p14="http://schemas.microsoft.com/office/powerpoint/2010/main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123320"/>
      </p:ext>
    </p:extLst>
  </p:cSld>
  <p:clrMapOvr>
    <a:masterClrMapping/>
  </p:clrMapOvr>
  <p:transition xmlns:p14="http://schemas.microsoft.com/office/powerpoint/2010/main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13643"/>
      </p:ext>
    </p:extLst>
  </p:cSld>
  <p:clrMapOvr>
    <a:masterClrMapping/>
  </p:clrMapOvr>
  <p:transition xmlns:p14="http://schemas.microsoft.com/office/powerpoint/2010/main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1780022"/>
      </p:ext>
    </p:extLst>
  </p:cSld>
  <p:clrMapOvr>
    <a:masterClrMapping/>
  </p:clrMapOvr>
  <p:transition xmlns:p14="http://schemas.microsoft.com/office/powerpoint/2010/main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4759556"/>
      </p:ext>
    </p:extLst>
  </p:cSld>
  <p:clrMapOvr>
    <a:masterClrMapping/>
  </p:clrMapOvr>
  <p:transition xmlns:p14="http://schemas.microsoft.com/office/powerpoint/2010/main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672573"/>
      </p:ext>
    </p:extLst>
  </p:cSld>
  <p:clrMapOvr>
    <a:masterClrMapping/>
  </p:clrMapOvr>
  <p:transition xmlns:p14="http://schemas.microsoft.com/office/powerpoint/2010/main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482033"/>
      </p:ext>
    </p:extLst>
  </p:cSld>
  <p:clrMapOvr>
    <a:masterClrMapping/>
  </p:clrMapOvr>
  <p:transition xmlns:p14="http://schemas.microsoft.com/office/powerpoint/2010/main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174885"/>
      </p:ext>
    </p:extLst>
  </p:cSld>
  <p:clrMapOvr>
    <a:masterClrMapping/>
  </p:clrMapOvr>
  <p:transition xmlns:p14="http://schemas.microsoft.com/office/powerpoint/2010/main"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958611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0363560"/>
      </p:ext>
    </p:extLst>
  </p:cSld>
  <p:clrMapOvr>
    <a:masterClrMapping/>
  </p:clrMapOvr>
  <p:transition xmlns:p14="http://schemas.microsoft.com/office/powerpoint/2010/main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8875773"/>
      </p:ext>
    </p:extLst>
  </p:cSld>
  <p:clrMapOvr>
    <a:masterClrMapping/>
  </p:clrMapOvr>
  <p:transition xmlns:p14="http://schemas.microsoft.com/office/powerpoint/2010/main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6002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2400" y="16002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056239"/>
      </p:ext>
    </p:extLst>
  </p:cSld>
  <p:clrMapOvr>
    <a:masterClrMapping/>
  </p:clrMapOvr>
  <p:transition xmlns:p14="http://schemas.microsoft.com/office/powerpoint/2010/main"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522123"/>
      </p:ext>
    </p:extLst>
  </p:cSld>
  <p:clrMapOvr>
    <a:masterClrMapping/>
  </p:clrMapOvr>
  <p:transition xmlns:p14="http://schemas.microsoft.com/office/powerpoint/2010/main"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078848"/>
      </p:ext>
    </p:extLst>
  </p:cSld>
  <p:clrMapOvr>
    <a:masterClrMapping/>
  </p:clrMapOvr>
  <p:transition xmlns:p14="http://schemas.microsoft.com/office/powerpoint/2010/main"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2080098"/>
      </p:ext>
    </p:extLst>
  </p:cSld>
  <p:clrMapOvr>
    <a:masterClrMapping/>
  </p:clrMapOvr>
  <p:transition xmlns:p14="http://schemas.microsoft.com/office/powerpoint/2010/main"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96264923"/>
      </p:ext>
    </p:extLst>
  </p:cSld>
  <p:clrMapOvr>
    <a:masterClrMapping/>
  </p:clrMapOvr>
  <p:transition xmlns:p14="http://schemas.microsoft.com/office/powerpoint/2010/main"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76295531"/>
      </p:ext>
    </p:extLst>
  </p:cSld>
  <p:clrMapOvr>
    <a:masterClrMapping/>
  </p:clrMapOvr>
  <p:transition xmlns:p14="http://schemas.microsoft.com/office/powerpoint/2010/main"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502199"/>
      </p:ext>
    </p:extLst>
  </p:cSld>
  <p:clrMapOvr>
    <a:masterClrMapping/>
  </p:clrMapOvr>
  <p:transition xmlns:p14="http://schemas.microsoft.com/office/powerpoint/2010/main"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48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48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452839"/>
      </p:ext>
    </p:extLst>
  </p:cSld>
  <p:clrMapOvr>
    <a:masterClrMapping/>
  </p:clrMapOvr>
  <p:transition xmlns:p14="http://schemas.microsoft.com/office/powerpoint/2010/main"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479938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66696716"/>
      </p:ext>
    </p:extLst>
  </p:cSld>
  <p:clrMapOvr>
    <a:masterClrMapping/>
  </p:clrMapOvr>
  <p:transition xmlns:p14="http://schemas.microsoft.com/office/powerpoint/2010/main"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864093"/>
      </p:ext>
    </p:extLst>
  </p:cSld>
  <p:clrMapOvr>
    <a:masterClrMapping/>
  </p:clrMapOvr>
  <p:transition xmlns:p14="http://schemas.microsoft.com/office/powerpoint/2010/main"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89870133"/>
      </p:ext>
    </p:extLst>
  </p:cSld>
  <p:clrMapOvr>
    <a:masterClrMapping/>
  </p:clrMapOvr>
  <p:transition xmlns:p14="http://schemas.microsoft.com/office/powerpoint/2010/main"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651000"/>
            <a:ext cx="5156200" cy="728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1651000"/>
            <a:ext cx="5156200" cy="728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457748"/>
      </p:ext>
    </p:extLst>
  </p:cSld>
  <p:clrMapOvr>
    <a:masterClrMapping/>
  </p:clrMapOvr>
  <p:transition xmlns:p14="http://schemas.microsoft.com/office/powerpoint/2010/main"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099019"/>
      </p:ext>
    </p:extLst>
  </p:cSld>
  <p:clrMapOvr>
    <a:masterClrMapping/>
  </p:clrMapOvr>
  <p:transition xmlns:p14="http://schemas.microsoft.com/office/powerpoint/2010/main"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317166"/>
      </p:ext>
    </p:extLst>
  </p:cSld>
  <p:clrMapOvr>
    <a:masterClrMapping/>
  </p:clrMapOvr>
  <p:transition xmlns:p14="http://schemas.microsoft.com/office/powerpoint/2010/main"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1677964"/>
      </p:ext>
    </p:extLst>
  </p:cSld>
  <p:clrMapOvr>
    <a:masterClrMapping/>
  </p:clrMapOvr>
  <p:transition xmlns:p14="http://schemas.microsoft.com/office/powerpoint/2010/main"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07417718"/>
      </p:ext>
    </p:extLst>
  </p:cSld>
  <p:clrMapOvr>
    <a:masterClrMapping/>
  </p:clrMapOvr>
  <p:transition xmlns:p14="http://schemas.microsoft.com/office/powerpoint/2010/main"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8899374"/>
      </p:ext>
    </p:extLst>
  </p:cSld>
  <p:clrMapOvr>
    <a:masterClrMapping/>
  </p:clrMapOvr>
  <p:transition xmlns:p14="http://schemas.microsoft.com/office/powerpoint/2010/main"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62591"/>
      </p:ext>
    </p:extLst>
  </p:cSld>
  <p:clrMapOvr>
    <a:masterClrMapping/>
  </p:clrMapOvr>
  <p:transition xmlns:p14="http://schemas.microsoft.com/office/powerpoint/2010/main"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8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8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630103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10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0.xml"/><Relationship Id="rId12" Type="http://schemas.openxmlformats.org/officeDocument/2006/relationships/theme" Target="../theme/theme10.xml"/><Relationship Id="rId1" Type="http://schemas.openxmlformats.org/officeDocument/2006/relationships/slideLayout" Target="../slideLayouts/slideLayout100.xml"/><Relationship Id="rId2" Type="http://schemas.openxmlformats.org/officeDocument/2006/relationships/slideLayout" Target="../slideLayouts/slideLayout101.xml"/><Relationship Id="rId3" Type="http://schemas.openxmlformats.org/officeDocument/2006/relationships/slideLayout" Target="../slideLayouts/slideLayout102.xml"/><Relationship Id="rId4" Type="http://schemas.openxmlformats.org/officeDocument/2006/relationships/slideLayout" Target="../slideLayouts/slideLayout103.xml"/><Relationship Id="rId5" Type="http://schemas.openxmlformats.org/officeDocument/2006/relationships/slideLayout" Target="../slideLayouts/slideLayout104.xml"/><Relationship Id="rId6" Type="http://schemas.openxmlformats.org/officeDocument/2006/relationships/slideLayout" Target="../slideLayouts/slideLayout105.xml"/><Relationship Id="rId7" Type="http://schemas.openxmlformats.org/officeDocument/2006/relationships/slideLayout" Target="../slideLayouts/slideLayout106.xml"/><Relationship Id="rId8" Type="http://schemas.openxmlformats.org/officeDocument/2006/relationships/slideLayout" Target="../slideLayouts/slideLayout107.xml"/><Relationship Id="rId9" Type="http://schemas.openxmlformats.org/officeDocument/2006/relationships/slideLayout" Target="../slideLayouts/slideLayout108.xml"/><Relationship Id="rId10" Type="http://schemas.openxmlformats.org/officeDocument/2006/relationships/slideLayout" Target="../slideLayouts/slideLayout109.xml"/></Relationships>
</file>

<file path=ppt/slideMasters/_rels/slideMaster1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21.xml"/><Relationship Id="rId12" Type="http://schemas.openxmlformats.org/officeDocument/2006/relationships/theme" Target="../theme/theme11.xml"/><Relationship Id="rId1" Type="http://schemas.openxmlformats.org/officeDocument/2006/relationships/slideLayout" Target="../slideLayouts/slideLayout111.xml"/><Relationship Id="rId2" Type="http://schemas.openxmlformats.org/officeDocument/2006/relationships/slideLayout" Target="../slideLayouts/slideLayout112.xml"/><Relationship Id="rId3" Type="http://schemas.openxmlformats.org/officeDocument/2006/relationships/slideLayout" Target="../slideLayouts/slideLayout113.xml"/><Relationship Id="rId4" Type="http://schemas.openxmlformats.org/officeDocument/2006/relationships/slideLayout" Target="../slideLayouts/slideLayout114.xml"/><Relationship Id="rId5" Type="http://schemas.openxmlformats.org/officeDocument/2006/relationships/slideLayout" Target="../slideLayouts/slideLayout115.xml"/><Relationship Id="rId6" Type="http://schemas.openxmlformats.org/officeDocument/2006/relationships/slideLayout" Target="../slideLayouts/slideLayout116.xml"/><Relationship Id="rId7" Type="http://schemas.openxmlformats.org/officeDocument/2006/relationships/slideLayout" Target="../slideLayouts/slideLayout117.xml"/><Relationship Id="rId8" Type="http://schemas.openxmlformats.org/officeDocument/2006/relationships/slideLayout" Target="../slideLayouts/slideLayout118.xml"/><Relationship Id="rId9" Type="http://schemas.openxmlformats.org/officeDocument/2006/relationships/slideLayout" Target="../slideLayouts/slideLayout119.xml"/><Relationship Id="rId10" Type="http://schemas.openxmlformats.org/officeDocument/2006/relationships/slideLayout" Target="../slideLayouts/slideLayout12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1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9.xml"/><Relationship Id="rId5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2.xml"/><Relationship Id="rId8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77.xml"/><Relationship Id="rId12" Type="http://schemas.openxmlformats.org/officeDocument/2006/relationships/theme" Target="../theme/theme7.xml"/><Relationship Id="rId1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9.xml"/><Relationship Id="rId4" Type="http://schemas.openxmlformats.org/officeDocument/2006/relationships/slideLayout" Target="../slideLayouts/slideLayout70.xml"/><Relationship Id="rId5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3.xml"/><Relationship Id="rId8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88.xml"/><Relationship Id="rId12" Type="http://schemas.openxmlformats.org/officeDocument/2006/relationships/theme" Target="../theme/theme8.xml"/><Relationship Id="rId1" Type="http://schemas.openxmlformats.org/officeDocument/2006/relationships/slideLayout" Target="../slideLayouts/slideLayout78.xml"/><Relationship Id="rId2" Type="http://schemas.openxmlformats.org/officeDocument/2006/relationships/slideLayout" Target="../slideLayouts/slideLayout79.xml"/><Relationship Id="rId3" Type="http://schemas.openxmlformats.org/officeDocument/2006/relationships/slideLayout" Target="../slideLayouts/slideLayout80.xml"/><Relationship Id="rId4" Type="http://schemas.openxmlformats.org/officeDocument/2006/relationships/slideLayout" Target="../slideLayouts/slideLayout81.xml"/><Relationship Id="rId5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4.xml"/><Relationship Id="rId8" Type="http://schemas.openxmlformats.org/officeDocument/2006/relationships/slideLayout" Target="../slideLayouts/slideLayout85.xml"/><Relationship Id="rId9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99.xml"/><Relationship Id="rId12" Type="http://schemas.openxmlformats.org/officeDocument/2006/relationships/theme" Target="../theme/theme9.xml"/><Relationship Id="rId1" Type="http://schemas.openxmlformats.org/officeDocument/2006/relationships/slideLayout" Target="../slideLayouts/slideLayout89.xml"/><Relationship Id="rId2" Type="http://schemas.openxmlformats.org/officeDocument/2006/relationships/slideLayout" Target="../slideLayouts/slideLayout90.xml"/><Relationship Id="rId3" Type="http://schemas.openxmlformats.org/officeDocument/2006/relationships/slideLayout" Target="../slideLayouts/slideLayout91.xml"/><Relationship Id="rId4" Type="http://schemas.openxmlformats.org/officeDocument/2006/relationships/slideLayout" Target="../slideLayouts/slideLayout92.xml"/><Relationship Id="rId5" Type="http://schemas.openxmlformats.org/officeDocument/2006/relationships/slideLayout" Target="../slideLayouts/slideLayout93.xml"/><Relationship Id="rId6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5.xml"/><Relationship Id="rId8" Type="http://schemas.openxmlformats.org/officeDocument/2006/relationships/slideLayout" Target="../slideLayouts/slideLayout96.xml"/><Relationship Id="rId9" Type="http://schemas.openxmlformats.org/officeDocument/2006/relationships/slideLayout" Target="../slideLayouts/slideLayout97.xml"/><Relationship Id="rId10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5029200"/>
            <a:ext cx="10464800" cy="387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1638300"/>
            <a:ext cx="104648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  <p:sp>
        <p:nvSpPr>
          <p:cNvPr id="1027" name="Rectangle 3"/>
          <p:cNvSpPr>
            <a:spLocks/>
          </p:cNvSpPr>
          <p:nvPr/>
        </p:nvSpPr>
        <p:spPr bwMode="auto">
          <a:xfrm>
            <a:off x="1293813" y="8985250"/>
            <a:ext cx="3840162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ea typeface="ＭＳ Ｐゴシック" charset="0"/>
                <a:cs typeface="Helvetica" charset="0"/>
              </a:rPr>
              <a:t>© 2014 Carl Lund, all rights reserved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502400" y="1600200"/>
            <a:ext cx="5232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82700" y="1651000"/>
            <a:ext cx="5232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1612900"/>
            <a:ext cx="104648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431800"/>
            <a:ext cx="10464800" cy="857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413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889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33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78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22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67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1612900"/>
            <a:ext cx="5867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254000"/>
            <a:ext cx="58674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77978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9pPr>
    </p:titleStyle>
    <p:bodyStyle>
      <a:lvl1pPr marL="889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33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78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22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67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1600200"/>
            <a:ext cx="5232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1651000"/>
            <a:ext cx="10464800" cy="728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6" Type="http://schemas.openxmlformats.org/officeDocument/2006/relationships/image" Target="../media/image5.emf"/><Relationship Id="rId7" Type="http://schemas.openxmlformats.org/officeDocument/2006/relationships/image" Target="../media/image6.emf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7.emf"/><Relationship Id="rId3" Type="http://schemas.openxmlformats.org/officeDocument/2006/relationships/image" Target="../media/image8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A First Course on Kinetics and Reaction Engineering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Class 4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Where </a:t>
            </a:r>
            <a:r>
              <a:rPr lang="en-US" smtClean="0"/>
              <a:t>We’ve Been</a:t>
            </a:r>
            <a:endParaRPr lang="en-US" dirty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Part I - Chemical Reactions</a:t>
            </a:r>
          </a:p>
          <a:p>
            <a:r>
              <a:rPr lang="en-US"/>
              <a:t>Part II - Chemical Reaction Kinetics</a:t>
            </a:r>
          </a:p>
          <a:p>
            <a:pPr marL="762000" lvl="1"/>
            <a:r>
              <a:rPr lang="en-US"/>
              <a:t>A. Rate Expressions</a:t>
            </a:r>
          </a:p>
          <a:p>
            <a:pPr marL="1206500" lvl="2"/>
            <a:r>
              <a:rPr lang="en-US"/>
              <a:t>4. Reaction Rates and Temperature Effects</a:t>
            </a:r>
          </a:p>
          <a:p>
            <a:pPr marL="1206500" lvl="2"/>
            <a:r>
              <a:rPr lang="en-US"/>
              <a:t>5. Empirical and Theoretical Rate Expressions</a:t>
            </a:r>
          </a:p>
          <a:p>
            <a:pPr marL="1206500" lvl="2"/>
            <a:r>
              <a:rPr lang="en-US"/>
              <a:t>6. Reaction Mechanisms</a:t>
            </a:r>
          </a:p>
          <a:p>
            <a:pPr marL="1206500" lvl="2"/>
            <a:r>
              <a:rPr lang="en-US"/>
              <a:t>7. The Steady State Approximation</a:t>
            </a:r>
          </a:p>
          <a:p>
            <a:pPr marL="1206500" lvl="2"/>
            <a:r>
              <a:rPr lang="en-US"/>
              <a:t>8. Rate Determining Step</a:t>
            </a:r>
          </a:p>
          <a:p>
            <a:pPr marL="1206500" lvl="2"/>
            <a:r>
              <a:rPr lang="en-US"/>
              <a:t>9. Homogeneous and Enzymatic Catalysis</a:t>
            </a:r>
          </a:p>
          <a:p>
            <a:pPr marL="1206500" lvl="2"/>
            <a:r>
              <a:rPr lang="en-US"/>
              <a:t>10. Heterogeneous Catalysis</a:t>
            </a:r>
          </a:p>
          <a:p>
            <a:pPr marL="762000" lvl="1"/>
            <a:r>
              <a:rPr lang="en-US"/>
              <a:t>B. Kinetics Experiments</a:t>
            </a:r>
          </a:p>
          <a:p>
            <a:pPr marL="762000" lvl="1"/>
            <a:r>
              <a:rPr lang="en-US"/>
              <a:t>C. Analysis of Kinetics Data</a:t>
            </a:r>
          </a:p>
          <a:p>
            <a:r>
              <a:rPr lang="en-US"/>
              <a:t>Part III - Chemical Reaction Engineering</a:t>
            </a:r>
          </a:p>
          <a:p>
            <a:r>
              <a:rPr lang="en-US"/>
              <a:t>Part IV - Non-Ideal Reactions and Reactors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Unit 4 Summary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Rates</a:t>
            </a:r>
          </a:p>
          <a:p>
            <a:pPr marL="762000" lvl="1"/>
            <a:r>
              <a:rPr lang="en-US"/>
              <a:t>Rate with respect to a participant species:</a:t>
            </a:r>
          </a:p>
          <a:p>
            <a:pPr marL="762000" lvl="1">
              <a:spcBef>
                <a:spcPts val="1900"/>
              </a:spcBef>
            </a:pPr>
            <a:r>
              <a:rPr lang="en-US"/>
              <a:t>Generalized rate:</a:t>
            </a:r>
          </a:p>
          <a:p>
            <a:pPr marL="762000" lvl="1">
              <a:spcBef>
                <a:spcPts val="4600"/>
              </a:spcBef>
            </a:pPr>
            <a:r>
              <a:rPr lang="en-US"/>
              <a:t>Cell growth rate:</a:t>
            </a:r>
          </a:p>
          <a:p>
            <a:pPr marL="762000" lvl="1">
              <a:spcBef>
                <a:spcPts val="3400"/>
              </a:spcBef>
            </a:pPr>
            <a:r>
              <a:rPr lang="en-US"/>
              <a:t>Specific cell growth rate:</a:t>
            </a:r>
          </a:p>
          <a:p>
            <a:pPr marL="762000" lvl="1"/>
            <a:r>
              <a:rPr lang="en-US"/>
              <a:t>Relationships</a:t>
            </a:r>
          </a:p>
          <a:p>
            <a:pPr marL="1206500" lvl="2">
              <a:spcBef>
                <a:spcPts val="1500"/>
              </a:spcBef>
            </a:pPr>
            <a:r>
              <a:rPr lang="en-US"/>
              <a:t> </a:t>
            </a:r>
          </a:p>
          <a:p>
            <a:pPr>
              <a:spcBef>
                <a:spcPts val="3100"/>
              </a:spcBef>
            </a:pPr>
            <a:r>
              <a:rPr lang="en-US"/>
              <a:t>Normalization of Rates</a:t>
            </a:r>
          </a:p>
          <a:p>
            <a:pPr marL="762000" lvl="1"/>
            <a:r>
              <a:rPr lang="en-US"/>
              <a:t>Makes the rate an intensive quantity</a:t>
            </a:r>
          </a:p>
          <a:p>
            <a:pPr marL="762000" lvl="1"/>
            <a:r>
              <a:rPr lang="en-US"/>
              <a:t>Best to normalize using the size of the location where the reaction actually occurs</a:t>
            </a:r>
          </a:p>
          <a:p>
            <a:pPr marL="1206500" lvl="2"/>
            <a:r>
              <a:rPr lang="en-US"/>
              <a:t>fluid volume, catalyst area, interfacial area between two fluids, etc.</a:t>
            </a:r>
          </a:p>
          <a:p>
            <a:r>
              <a:rPr lang="en-US"/>
              <a:t>Rate Expressions</a:t>
            </a:r>
          </a:p>
          <a:p>
            <a:pPr marL="762000" lvl="1"/>
            <a:r>
              <a:rPr lang="en-US"/>
              <a:t>Mathematical model for net rate as a function of temperature, pressure and composition</a:t>
            </a:r>
          </a:p>
          <a:p>
            <a:pPr marL="762000" lvl="1"/>
            <a:r>
              <a:rPr lang="en-US"/>
              <a:t>Single valued</a:t>
            </a:r>
          </a:p>
          <a:p>
            <a:pPr marL="762000" lvl="1"/>
            <a:r>
              <a:rPr lang="en-US"/>
              <a:t>Must evaluate to zero at equilibrium values of temperature, pressure and composition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8413" y="1827213"/>
            <a:ext cx="1571625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800" y="2311400"/>
            <a:ext cx="169862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6500" y="3173413"/>
            <a:ext cx="1698625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6600" y="3848100"/>
            <a:ext cx="1209675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5400" y="4978400"/>
            <a:ext cx="1235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4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0" y="4737100"/>
            <a:ext cx="1287463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Source of rate expressions</a:t>
            </a:r>
          </a:p>
          <a:p>
            <a:pPr marL="762000" lvl="1"/>
            <a:r>
              <a:rPr lang="en-US"/>
              <a:t>Not from stoichiometry (except special cases to be discussed in Units 5 and 6)</a:t>
            </a:r>
          </a:p>
          <a:p>
            <a:pPr marL="762000" lvl="1"/>
            <a:r>
              <a:rPr lang="en-US"/>
              <a:t>Determined experimentally</a:t>
            </a:r>
          </a:p>
          <a:p>
            <a:pPr marL="1206500" lvl="2"/>
            <a:r>
              <a:rPr lang="en-US"/>
              <a:t>Choose a reactor for the experiments</a:t>
            </a:r>
          </a:p>
          <a:p>
            <a:pPr marL="1651000" lvl="3"/>
            <a:r>
              <a:rPr lang="en-US"/>
              <a:t>Generate design equations for that reactor and validate them</a:t>
            </a:r>
          </a:p>
          <a:p>
            <a:pPr marL="1206500" lvl="2"/>
            <a:r>
              <a:rPr lang="en-US"/>
              <a:t>Gather experimental data that, at the minimum, span the range of the environmental variables for which the rate expression will be used</a:t>
            </a:r>
          </a:p>
          <a:p>
            <a:pPr marL="1206500" lvl="2"/>
            <a:r>
              <a:rPr lang="en-US"/>
              <a:t>Pick a mathematical function to be tested as a rate expression</a:t>
            </a:r>
          </a:p>
          <a:p>
            <a:pPr marL="1206500" lvl="2"/>
            <a:r>
              <a:rPr lang="en-US"/>
              <a:t>Substitute the rate expression into the design equations and fit the resulting equation(s) to the experimental data</a:t>
            </a:r>
          </a:p>
          <a:p>
            <a:pPr marL="1206500" lvl="2"/>
            <a:r>
              <a:rPr lang="en-US"/>
              <a:t>Decide whether the fit of the design equation to the data is acceptable; pick new mathematical function and iterate if it is not acceptable</a:t>
            </a:r>
          </a:p>
          <a:p>
            <a:r>
              <a:rPr lang="en-US"/>
              <a:t>Temperature dependent quantities in rate expressions</a:t>
            </a:r>
          </a:p>
          <a:p>
            <a:pPr marL="762000" lvl="1"/>
            <a:r>
              <a:rPr lang="en-US"/>
              <a:t>Concentrations or partial pressures of gasses (e. g. ideal gas law)</a:t>
            </a:r>
          </a:p>
          <a:p>
            <a:pPr marL="762000" lvl="1"/>
            <a:r>
              <a:rPr lang="en-US"/>
              <a:t>Equilibrium constants (recall from Unit 3)</a:t>
            </a:r>
          </a:p>
          <a:p>
            <a:pPr marL="762000" lvl="1"/>
            <a:r>
              <a:rPr lang="en-US"/>
              <a:t>Rate coefficients</a:t>
            </a:r>
          </a:p>
          <a:p>
            <a:pPr marL="1206500" lvl="2"/>
            <a:r>
              <a:rPr lang="en-US"/>
              <a:t>Arrhenius expression is the most common model: </a:t>
            </a:r>
          </a:p>
          <a:p>
            <a:pPr marL="1651000" lvl="3">
              <a:spcBef>
                <a:spcPts val="2500"/>
              </a:spcBef>
            </a:pPr>
            <a:r>
              <a:rPr lang="en-US"/>
              <a:t>Pre-exponential factor, </a:t>
            </a:r>
            <a:r>
              <a:rPr lang="en-US" i="1"/>
              <a:t>k</a:t>
            </a:r>
            <a:r>
              <a:rPr lang="en-US" i="1" baseline="-6000"/>
              <a:t>j,0</a:t>
            </a:r>
            <a:r>
              <a:rPr lang="en-US"/>
              <a:t>, and activation energy, </a:t>
            </a:r>
            <a:r>
              <a:rPr lang="en-US" i="1"/>
              <a:t>E</a:t>
            </a:r>
            <a:r>
              <a:rPr lang="en-US" i="1" baseline="-6000"/>
              <a:t>j</a:t>
            </a:r>
            <a:r>
              <a:rPr lang="en-US"/>
              <a:t>, commonly found by fitting the linearized Arrhenius expression to experimentally determined values of </a:t>
            </a:r>
            <a:r>
              <a:rPr lang="en-US" i="1"/>
              <a:t>k</a:t>
            </a:r>
            <a:r>
              <a:rPr lang="en-US" i="1" baseline="-6000"/>
              <a:t>j</a:t>
            </a:r>
            <a:r>
              <a:rPr lang="en-US"/>
              <a:t> at several temperatures </a:t>
            </a:r>
          </a:p>
          <a:p>
            <a:pPr marL="2095500" lvl="4">
              <a:spcBef>
                <a:spcPts val="1900"/>
              </a:spcBef>
            </a:pPr>
            <a:r>
              <a:rPr lang="en-US"/>
              <a:t> </a:t>
            </a:r>
          </a:p>
          <a:p>
            <a:pPr marL="1206500" lvl="2">
              <a:spcBef>
                <a:spcPts val="2800"/>
              </a:spcBef>
            </a:pPr>
            <a:r>
              <a:rPr lang="en-US"/>
              <a:t>Models other than the Arrhenius expression are sometimes used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8400" y="5829300"/>
            <a:ext cx="2446338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0900" y="7518400"/>
            <a:ext cx="3916363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1270000" y="4521200"/>
            <a:ext cx="10464800" cy="698500"/>
          </a:xfrm>
          <a:ln/>
        </p:spPr>
        <p:txBody>
          <a:bodyPr/>
          <a:lstStyle/>
          <a:p>
            <a:r>
              <a:rPr lang="en-US"/>
              <a:t>Questions?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Effect of Stoichiometry on Reaction Rates and Extents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You will be assigned to complete one of the three handouts for today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class and given 5 minutes to do so</a:t>
            </a:r>
          </a:p>
          <a:p>
            <a:r>
              <a:rPr lang="en-US"/>
              <a:t>All those working on handout A will come to a consensus on the correct answers and write them on the chalkboard; those working on handout B or handout C will do the same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Arrhenius Problem Types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70000" y="1447800"/>
            <a:ext cx="10464800" cy="7467600"/>
          </a:xfrm>
          <a:ln/>
        </p:spPr>
        <p:txBody>
          <a:bodyPr/>
          <a:lstStyle/>
          <a:p>
            <a:pPr>
              <a:tabLst>
                <a:tab pos="2579688" algn="l"/>
                <a:tab pos="3879850" algn="l"/>
                <a:tab pos="5181600" algn="l"/>
                <a:tab pos="6481763" algn="l"/>
                <a:tab pos="7781925" algn="l"/>
                <a:tab pos="9082088" algn="l"/>
                <a:tab pos="2579688" algn="l"/>
                <a:tab pos="3879850" algn="l"/>
                <a:tab pos="5181600" algn="l"/>
                <a:tab pos="6481763" algn="l"/>
                <a:tab pos="7781925" algn="l"/>
                <a:tab pos="9082088" algn="l"/>
              </a:tabLst>
            </a:pPr>
            <a:r>
              <a:rPr lang="en-US"/>
              <a:t>You have been assigned to a group of three students, and your group has been assigned one of the following problems. Set up the solution to the problem you have been assigned.</a:t>
            </a:r>
          </a:p>
          <a:p>
            <a:pPr lvl="1">
              <a:tabLst>
                <a:tab pos="2579688" algn="l"/>
                <a:tab pos="3879850" algn="l"/>
                <a:tab pos="5181600" algn="l"/>
                <a:tab pos="6481763" algn="l"/>
                <a:tab pos="7781925" algn="l"/>
                <a:tab pos="9082088" algn="l"/>
                <a:tab pos="2579688" algn="l"/>
                <a:tab pos="3879850" algn="l"/>
                <a:tab pos="5181600" algn="l"/>
                <a:tab pos="6481763" algn="l"/>
                <a:tab pos="7781925" algn="l"/>
                <a:tab pos="9082088" algn="l"/>
              </a:tabLst>
            </a:pPr>
            <a:endParaRPr lang="en-US"/>
          </a:p>
          <a:p>
            <a:pPr>
              <a:tabLst>
                <a:tab pos="2579688" algn="l"/>
                <a:tab pos="3879850" algn="l"/>
                <a:tab pos="5181600" algn="l"/>
                <a:tab pos="6481763" algn="l"/>
                <a:tab pos="7781925" algn="l"/>
                <a:tab pos="9082088" algn="l"/>
                <a:tab pos="2579688" algn="l"/>
                <a:tab pos="3879850" algn="l"/>
                <a:tab pos="5181600" algn="l"/>
                <a:tab pos="6481763" algn="l"/>
                <a:tab pos="7781925" algn="l"/>
                <a:tab pos="9082088" algn="l"/>
              </a:tabLst>
            </a:pPr>
            <a:r>
              <a:rPr lang="en-US"/>
              <a:t>1. The rate coefficient for a reaction is 0.304 min</a:t>
            </a:r>
            <a:r>
              <a:rPr lang="en-US" baseline="32000"/>
              <a:t>-1</a:t>
            </a:r>
            <a:r>
              <a:rPr lang="en-US"/>
              <a:t> at 30 °C. The activation energy for that rate coefficient is 61.1 kJ mol</a:t>
            </a:r>
            <a:r>
              <a:rPr lang="en-US" baseline="32000"/>
              <a:t>-1</a:t>
            </a:r>
            <a:r>
              <a:rPr lang="en-US"/>
              <a:t>. Assuming Arrhenius behavior, what is the rate coefficient at 65 °C?</a:t>
            </a:r>
          </a:p>
          <a:p>
            <a:pPr lvl="1">
              <a:tabLst>
                <a:tab pos="2579688" algn="l"/>
                <a:tab pos="3879850" algn="l"/>
                <a:tab pos="5181600" algn="l"/>
                <a:tab pos="6481763" algn="l"/>
                <a:tab pos="7781925" algn="l"/>
                <a:tab pos="9082088" algn="l"/>
                <a:tab pos="2579688" algn="l"/>
                <a:tab pos="3879850" algn="l"/>
                <a:tab pos="5181600" algn="l"/>
                <a:tab pos="6481763" algn="l"/>
                <a:tab pos="7781925" algn="l"/>
                <a:tab pos="9082088" algn="l"/>
              </a:tabLst>
            </a:pPr>
            <a:endParaRPr lang="en-US"/>
          </a:p>
          <a:p>
            <a:pPr>
              <a:tabLst>
                <a:tab pos="2579688" algn="l"/>
                <a:tab pos="3879850" algn="l"/>
                <a:tab pos="5181600" algn="l"/>
                <a:tab pos="6481763" algn="l"/>
                <a:tab pos="7781925" algn="l"/>
                <a:tab pos="9082088" algn="l"/>
                <a:tab pos="2579688" algn="l"/>
                <a:tab pos="3879850" algn="l"/>
                <a:tab pos="5181600" algn="l"/>
                <a:tab pos="6481763" algn="l"/>
                <a:tab pos="7781925" algn="l"/>
                <a:tab pos="9082088" algn="l"/>
              </a:tabLst>
            </a:pPr>
            <a:r>
              <a:rPr lang="en-US"/>
              <a:t>2. If a rate coefficient doubles when the temperature is raised from </a:t>
            </a:r>
            <a:br>
              <a:rPr lang="en-US"/>
            </a:br>
            <a:r>
              <a:rPr lang="en-US"/>
              <a:t>22 °C to 45 °C, what is the value of the corresponding activation energy? If the rate coefficient at 40 °C is 3.07 x 10</a:t>
            </a:r>
            <a:r>
              <a:rPr lang="en-US" baseline="32000"/>
              <a:t>-4</a:t>
            </a:r>
            <a:r>
              <a:rPr lang="en-US"/>
              <a:t> s</a:t>
            </a:r>
            <a:r>
              <a:rPr lang="en-US" baseline="32000"/>
              <a:t>-1</a:t>
            </a:r>
            <a:r>
              <a:rPr lang="en-US"/>
              <a:t>, what is its value at 32 °C?</a:t>
            </a:r>
          </a:p>
          <a:p>
            <a:pPr lvl="1">
              <a:tabLst>
                <a:tab pos="2579688" algn="l"/>
                <a:tab pos="3879850" algn="l"/>
                <a:tab pos="5181600" algn="l"/>
                <a:tab pos="6481763" algn="l"/>
                <a:tab pos="7781925" algn="l"/>
                <a:tab pos="9082088" algn="l"/>
                <a:tab pos="2579688" algn="l"/>
                <a:tab pos="3879850" algn="l"/>
                <a:tab pos="5181600" algn="l"/>
                <a:tab pos="6481763" algn="l"/>
                <a:tab pos="7781925" algn="l"/>
                <a:tab pos="9082088" algn="l"/>
              </a:tabLst>
            </a:pPr>
            <a:endParaRPr lang="en-US"/>
          </a:p>
          <a:p>
            <a:pPr>
              <a:tabLst>
                <a:tab pos="2579688" algn="l"/>
                <a:tab pos="3879850" algn="l"/>
                <a:tab pos="5181600" algn="l"/>
                <a:tab pos="6481763" algn="l"/>
                <a:tab pos="7781925" algn="l"/>
                <a:tab pos="9082088" algn="l"/>
                <a:tab pos="2579688" algn="l"/>
                <a:tab pos="3879850" algn="l"/>
                <a:tab pos="5181600" algn="l"/>
                <a:tab pos="6481763" algn="l"/>
                <a:tab pos="7781925" algn="l"/>
                <a:tab pos="9082088" algn="l"/>
              </a:tabLst>
            </a:pPr>
            <a:r>
              <a:rPr lang="en-US"/>
              <a:t>3. The rate coefficient for a particular reaction varies with temperature as follows:</a:t>
            </a:r>
          </a:p>
          <a:p>
            <a:pPr lvl="1">
              <a:tabLst>
                <a:tab pos="2579688" algn="l"/>
                <a:tab pos="3879850" algn="l"/>
                <a:tab pos="5181600" algn="l"/>
                <a:tab pos="6481763" algn="l"/>
                <a:tab pos="7781925" algn="l"/>
                <a:tab pos="9082088" algn="l"/>
                <a:tab pos="2579688" algn="l"/>
                <a:tab pos="3879850" algn="l"/>
                <a:tab pos="5181600" algn="l"/>
                <a:tab pos="6481763" algn="l"/>
                <a:tab pos="7781925" algn="l"/>
                <a:tab pos="9082088" algn="l"/>
              </a:tabLst>
            </a:pPr>
            <a:endParaRPr lang="en-US"/>
          </a:p>
          <a:p>
            <a:pPr>
              <a:tabLst>
                <a:tab pos="2579688" algn="l"/>
                <a:tab pos="3879850" algn="l"/>
                <a:tab pos="5181600" algn="l"/>
                <a:tab pos="6481763" algn="l"/>
                <a:tab pos="7781925" algn="l"/>
                <a:tab pos="9082088" algn="l"/>
                <a:tab pos="2579688" algn="l"/>
                <a:tab pos="3879850" algn="l"/>
                <a:tab pos="5181600" algn="l"/>
                <a:tab pos="6481763" algn="l"/>
                <a:tab pos="7781925" algn="l"/>
                <a:tab pos="9082088" algn="l"/>
              </a:tabLst>
            </a:pPr>
            <a:r>
              <a:rPr lang="en-US"/>
              <a:t>T(°C)		25	35	45	55	65</a:t>
            </a:r>
          </a:p>
          <a:p>
            <a:pPr>
              <a:tabLst>
                <a:tab pos="2579688" algn="l"/>
                <a:tab pos="3879850" algn="l"/>
                <a:tab pos="5181600" algn="l"/>
                <a:tab pos="6481763" algn="l"/>
                <a:tab pos="7781925" algn="l"/>
                <a:tab pos="9082088" algn="l"/>
                <a:tab pos="2579688" algn="l"/>
                <a:tab pos="3879850" algn="l"/>
                <a:tab pos="5181600" algn="l"/>
                <a:tab pos="6481763" algn="l"/>
                <a:tab pos="7781925" algn="l"/>
                <a:tab pos="9082088" algn="l"/>
              </a:tabLst>
            </a:pPr>
            <a:r>
              <a:rPr lang="en-US"/>
              <a:t>10</a:t>
            </a:r>
            <a:r>
              <a:rPr lang="en-US" baseline="32000"/>
              <a:t>3</a:t>
            </a:r>
            <a:r>
              <a:rPr lang="en-US"/>
              <a:t> x k, min</a:t>
            </a:r>
            <a:r>
              <a:rPr lang="en-US" baseline="32000"/>
              <a:t>-1</a:t>
            </a:r>
            <a:r>
              <a:rPr lang="en-US"/>
              <a:t>		0.8	3.8	15.1	46.7	151</a:t>
            </a:r>
          </a:p>
          <a:p>
            <a:pPr marL="889000" lvl="2" indent="0">
              <a:tabLst>
                <a:tab pos="2579688" algn="l"/>
                <a:tab pos="3879850" algn="l"/>
                <a:tab pos="5181600" algn="l"/>
                <a:tab pos="6481763" algn="l"/>
                <a:tab pos="7781925" algn="l"/>
                <a:tab pos="9082088" algn="l"/>
                <a:tab pos="2579688" algn="l"/>
                <a:tab pos="3879850" algn="l"/>
                <a:tab pos="5181600" algn="l"/>
                <a:tab pos="6481763" algn="l"/>
                <a:tab pos="7781925" algn="l"/>
                <a:tab pos="9082088" algn="l"/>
              </a:tabLst>
            </a:pPr>
            <a:endParaRPr lang="en-US"/>
          </a:p>
          <a:p>
            <a:pPr>
              <a:tabLst>
                <a:tab pos="2579688" algn="l"/>
                <a:tab pos="3879850" algn="l"/>
                <a:tab pos="5181600" algn="l"/>
                <a:tab pos="6481763" algn="l"/>
                <a:tab pos="7781925" algn="l"/>
                <a:tab pos="9082088" algn="l"/>
                <a:tab pos="2579688" algn="l"/>
                <a:tab pos="3879850" algn="l"/>
                <a:tab pos="5181600" algn="l"/>
                <a:tab pos="6481763" algn="l"/>
                <a:tab pos="7781925" algn="l"/>
                <a:tab pos="9082088" algn="l"/>
              </a:tabLst>
            </a:pPr>
            <a:r>
              <a:rPr lang="en-US"/>
              <a:t>Determine the pre-exponential factor and the activation energy.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Teach Each Other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70000" y="1447800"/>
            <a:ext cx="10464800" cy="7467600"/>
          </a:xfrm>
          <a:ln/>
        </p:spPr>
        <p:txBody>
          <a:bodyPr/>
          <a:lstStyle/>
          <a:p>
            <a:pPr>
              <a:tabLst>
                <a:tab pos="2579688" algn="l"/>
                <a:tab pos="3879850" algn="l"/>
                <a:tab pos="5181600" algn="l"/>
                <a:tab pos="6481763" algn="l"/>
                <a:tab pos="7781925" algn="l"/>
                <a:tab pos="9082088" algn="l"/>
                <a:tab pos="2579688" algn="l"/>
                <a:tab pos="3879850" algn="l"/>
                <a:tab pos="5181600" algn="l"/>
                <a:tab pos="6481763" algn="l"/>
                <a:tab pos="7781925" algn="l"/>
                <a:tab pos="9082088" algn="l"/>
              </a:tabLst>
            </a:pPr>
            <a:r>
              <a:rPr lang="en-US"/>
              <a:t>You are now the only person in your group of three who solved your problem. Each person explain to the other two how to solve your problem.</a:t>
            </a:r>
          </a:p>
          <a:p>
            <a:pPr lvl="1">
              <a:tabLst>
                <a:tab pos="2579688" algn="l"/>
                <a:tab pos="3879850" algn="l"/>
                <a:tab pos="5181600" algn="l"/>
                <a:tab pos="6481763" algn="l"/>
                <a:tab pos="7781925" algn="l"/>
                <a:tab pos="9082088" algn="l"/>
                <a:tab pos="2579688" algn="l"/>
                <a:tab pos="3879850" algn="l"/>
                <a:tab pos="5181600" algn="l"/>
                <a:tab pos="6481763" algn="l"/>
                <a:tab pos="7781925" algn="l"/>
                <a:tab pos="9082088" algn="l"/>
              </a:tabLst>
            </a:pPr>
            <a:endParaRPr lang="en-US"/>
          </a:p>
          <a:p>
            <a:pPr>
              <a:tabLst>
                <a:tab pos="2579688" algn="l"/>
                <a:tab pos="3879850" algn="l"/>
                <a:tab pos="5181600" algn="l"/>
                <a:tab pos="6481763" algn="l"/>
                <a:tab pos="7781925" algn="l"/>
                <a:tab pos="9082088" algn="l"/>
                <a:tab pos="2579688" algn="l"/>
                <a:tab pos="3879850" algn="l"/>
                <a:tab pos="5181600" algn="l"/>
                <a:tab pos="6481763" algn="l"/>
                <a:tab pos="7781925" algn="l"/>
                <a:tab pos="9082088" algn="l"/>
              </a:tabLst>
            </a:pPr>
            <a:r>
              <a:rPr lang="en-US"/>
              <a:t>1. The rate coefficient for a reaction is 0.304 min</a:t>
            </a:r>
            <a:r>
              <a:rPr lang="en-US" baseline="32000"/>
              <a:t>-1</a:t>
            </a:r>
            <a:r>
              <a:rPr lang="en-US"/>
              <a:t> at 30 °C. The activation energy for that rate coefficient is 61.1 kJ mol</a:t>
            </a:r>
            <a:r>
              <a:rPr lang="en-US" baseline="32000"/>
              <a:t>-1</a:t>
            </a:r>
            <a:r>
              <a:rPr lang="en-US"/>
              <a:t>. Assuming Arrhenius behavior, what is the rate coefficient at 65 °C?</a:t>
            </a:r>
          </a:p>
          <a:p>
            <a:pPr lvl="1">
              <a:tabLst>
                <a:tab pos="2579688" algn="l"/>
                <a:tab pos="3879850" algn="l"/>
                <a:tab pos="5181600" algn="l"/>
                <a:tab pos="6481763" algn="l"/>
                <a:tab pos="7781925" algn="l"/>
                <a:tab pos="9082088" algn="l"/>
                <a:tab pos="2579688" algn="l"/>
                <a:tab pos="3879850" algn="l"/>
                <a:tab pos="5181600" algn="l"/>
                <a:tab pos="6481763" algn="l"/>
                <a:tab pos="7781925" algn="l"/>
                <a:tab pos="9082088" algn="l"/>
              </a:tabLst>
            </a:pPr>
            <a:endParaRPr lang="en-US"/>
          </a:p>
          <a:p>
            <a:pPr>
              <a:tabLst>
                <a:tab pos="2579688" algn="l"/>
                <a:tab pos="3879850" algn="l"/>
                <a:tab pos="5181600" algn="l"/>
                <a:tab pos="6481763" algn="l"/>
                <a:tab pos="7781925" algn="l"/>
                <a:tab pos="9082088" algn="l"/>
                <a:tab pos="2579688" algn="l"/>
                <a:tab pos="3879850" algn="l"/>
                <a:tab pos="5181600" algn="l"/>
                <a:tab pos="6481763" algn="l"/>
                <a:tab pos="7781925" algn="l"/>
                <a:tab pos="9082088" algn="l"/>
              </a:tabLst>
            </a:pPr>
            <a:r>
              <a:rPr lang="en-US"/>
              <a:t>2. If a rate coefficient doubles when the temperature is raised from </a:t>
            </a:r>
            <a:br>
              <a:rPr lang="en-US"/>
            </a:br>
            <a:r>
              <a:rPr lang="en-US"/>
              <a:t>22 °C to 45 °C, what is the value of the corresponding activation energy? If the rate coefficient at 40 °C is 3.07 x 10</a:t>
            </a:r>
            <a:r>
              <a:rPr lang="en-US" baseline="32000"/>
              <a:t>-4</a:t>
            </a:r>
            <a:r>
              <a:rPr lang="en-US"/>
              <a:t> s</a:t>
            </a:r>
            <a:r>
              <a:rPr lang="en-US" baseline="32000"/>
              <a:t>-1</a:t>
            </a:r>
            <a:r>
              <a:rPr lang="en-US"/>
              <a:t>, what is its value at 32 °C?</a:t>
            </a:r>
          </a:p>
          <a:p>
            <a:pPr lvl="1">
              <a:tabLst>
                <a:tab pos="2579688" algn="l"/>
                <a:tab pos="3879850" algn="l"/>
                <a:tab pos="5181600" algn="l"/>
                <a:tab pos="6481763" algn="l"/>
                <a:tab pos="7781925" algn="l"/>
                <a:tab pos="9082088" algn="l"/>
                <a:tab pos="2579688" algn="l"/>
                <a:tab pos="3879850" algn="l"/>
                <a:tab pos="5181600" algn="l"/>
                <a:tab pos="6481763" algn="l"/>
                <a:tab pos="7781925" algn="l"/>
                <a:tab pos="9082088" algn="l"/>
              </a:tabLst>
            </a:pPr>
            <a:endParaRPr lang="en-US"/>
          </a:p>
          <a:p>
            <a:pPr>
              <a:tabLst>
                <a:tab pos="2579688" algn="l"/>
                <a:tab pos="3879850" algn="l"/>
                <a:tab pos="5181600" algn="l"/>
                <a:tab pos="6481763" algn="l"/>
                <a:tab pos="7781925" algn="l"/>
                <a:tab pos="9082088" algn="l"/>
                <a:tab pos="2579688" algn="l"/>
                <a:tab pos="3879850" algn="l"/>
                <a:tab pos="5181600" algn="l"/>
                <a:tab pos="6481763" algn="l"/>
                <a:tab pos="7781925" algn="l"/>
                <a:tab pos="9082088" algn="l"/>
              </a:tabLst>
            </a:pPr>
            <a:r>
              <a:rPr lang="en-US"/>
              <a:t>3. The rate coefficient for a particular reaction varies with temperature as follows:</a:t>
            </a:r>
          </a:p>
          <a:p>
            <a:pPr lvl="1">
              <a:tabLst>
                <a:tab pos="2579688" algn="l"/>
                <a:tab pos="3879850" algn="l"/>
                <a:tab pos="5181600" algn="l"/>
                <a:tab pos="6481763" algn="l"/>
                <a:tab pos="7781925" algn="l"/>
                <a:tab pos="9082088" algn="l"/>
                <a:tab pos="2579688" algn="l"/>
                <a:tab pos="3879850" algn="l"/>
                <a:tab pos="5181600" algn="l"/>
                <a:tab pos="6481763" algn="l"/>
                <a:tab pos="7781925" algn="l"/>
                <a:tab pos="9082088" algn="l"/>
              </a:tabLst>
            </a:pPr>
            <a:endParaRPr lang="en-US"/>
          </a:p>
          <a:p>
            <a:pPr>
              <a:tabLst>
                <a:tab pos="2579688" algn="l"/>
                <a:tab pos="3879850" algn="l"/>
                <a:tab pos="5181600" algn="l"/>
                <a:tab pos="6481763" algn="l"/>
                <a:tab pos="7781925" algn="l"/>
                <a:tab pos="9082088" algn="l"/>
                <a:tab pos="2579688" algn="l"/>
                <a:tab pos="3879850" algn="l"/>
                <a:tab pos="5181600" algn="l"/>
                <a:tab pos="6481763" algn="l"/>
                <a:tab pos="7781925" algn="l"/>
                <a:tab pos="9082088" algn="l"/>
              </a:tabLst>
            </a:pPr>
            <a:r>
              <a:rPr lang="en-US"/>
              <a:t>T(°C)		25	35	45	55	65</a:t>
            </a:r>
          </a:p>
          <a:p>
            <a:pPr>
              <a:tabLst>
                <a:tab pos="2579688" algn="l"/>
                <a:tab pos="3879850" algn="l"/>
                <a:tab pos="5181600" algn="l"/>
                <a:tab pos="6481763" algn="l"/>
                <a:tab pos="7781925" algn="l"/>
                <a:tab pos="9082088" algn="l"/>
                <a:tab pos="2579688" algn="l"/>
                <a:tab pos="3879850" algn="l"/>
                <a:tab pos="5181600" algn="l"/>
                <a:tab pos="6481763" algn="l"/>
                <a:tab pos="7781925" algn="l"/>
                <a:tab pos="9082088" algn="l"/>
              </a:tabLst>
            </a:pPr>
            <a:r>
              <a:rPr lang="en-US"/>
              <a:t>10</a:t>
            </a:r>
            <a:r>
              <a:rPr lang="en-US" baseline="32000"/>
              <a:t>3</a:t>
            </a:r>
            <a:r>
              <a:rPr lang="en-US"/>
              <a:t> x k, min</a:t>
            </a:r>
            <a:r>
              <a:rPr lang="en-US" baseline="32000"/>
              <a:t>-1</a:t>
            </a:r>
            <a:r>
              <a:rPr lang="en-US"/>
              <a:t>		0.8	3.8	15.1	46.7	151</a:t>
            </a:r>
          </a:p>
          <a:p>
            <a:pPr marL="889000" lvl="2" indent="0">
              <a:tabLst>
                <a:tab pos="2579688" algn="l"/>
                <a:tab pos="3879850" algn="l"/>
                <a:tab pos="5181600" algn="l"/>
                <a:tab pos="6481763" algn="l"/>
                <a:tab pos="7781925" algn="l"/>
                <a:tab pos="9082088" algn="l"/>
                <a:tab pos="2579688" algn="l"/>
                <a:tab pos="3879850" algn="l"/>
                <a:tab pos="5181600" algn="l"/>
                <a:tab pos="6481763" algn="l"/>
                <a:tab pos="7781925" algn="l"/>
                <a:tab pos="9082088" algn="l"/>
              </a:tabLst>
            </a:pPr>
            <a:endParaRPr lang="en-US"/>
          </a:p>
          <a:p>
            <a:pPr>
              <a:tabLst>
                <a:tab pos="2579688" algn="l"/>
                <a:tab pos="3879850" algn="l"/>
                <a:tab pos="5181600" algn="l"/>
                <a:tab pos="6481763" algn="l"/>
                <a:tab pos="7781925" algn="l"/>
                <a:tab pos="9082088" algn="l"/>
                <a:tab pos="2579688" algn="l"/>
                <a:tab pos="3879850" algn="l"/>
                <a:tab pos="5181600" algn="l"/>
                <a:tab pos="6481763" algn="l"/>
                <a:tab pos="7781925" algn="l"/>
                <a:tab pos="9082088" algn="l"/>
              </a:tabLst>
            </a:pPr>
            <a:r>
              <a:rPr lang="en-US"/>
              <a:t>Determine the pre-exponential factor and the activation energy.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Where </a:t>
            </a:r>
            <a:r>
              <a:rPr lang="en-US" smtClean="0"/>
              <a:t>We</a:t>
            </a:r>
            <a:r>
              <a:rPr lang="en-US" smtClean="0">
                <a:latin typeface="Arial"/>
              </a:rPr>
              <a:t>’</a:t>
            </a:r>
            <a:r>
              <a:rPr lang="en-US" smtClean="0"/>
              <a:t>re </a:t>
            </a:r>
            <a:r>
              <a:rPr lang="en-US"/>
              <a:t>Going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Part I - Chemical Reactions</a:t>
            </a:r>
          </a:p>
          <a:p>
            <a:r>
              <a:rPr lang="en-US"/>
              <a:t>Part II - Chemical Reaction Kinetics</a:t>
            </a:r>
          </a:p>
          <a:p>
            <a:pPr marL="762000" lvl="1"/>
            <a:r>
              <a:rPr lang="en-US"/>
              <a:t>A. Rate Expressions</a:t>
            </a:r>
          </a:p>
          <a:p>
            <a:pPr marL="1206500" lvl="2"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4. Reaction Rates and Temperature Effects</a:t>
            </a:r>
          </a:p>
          <a:p>
            <a:pPr marL="1206500" lvl="2"/>
            <a:r>
              <a:rPr lang="en-US"/>
              <a:t>5. Empirical and Theoretical Rate Expressions</a:t>
            </a:r>
          </a:p>
          <a:p>
            <a:pPr marL="1206500" lvl="2"/>
            <a:r>
              <a:rPr lang="en-US"/>
              <a:t>6. Reaction Mechanisms</a:t>
            </a:r>
          </a:p>
          <a:p>
            <a:pPr marL="1206500" lvl="2"/>
            <a:r>
              <a:rPr lang="en-US"/>
              <a:t>7. The Steady State Approximation</a:t>
            </a:r>
          </a:p>
          <a:p>
            <a:pPr marL="1206500" lvl="2"/>
            <a:r>
              <a:rPr lang="en-US"/>
              <a:t>8. Rate Determining Step</a:t>
            </a:r>
          </a:p>
          <a:p>
            <a:pPr marL="1206500" lvl="2"/>
            <a:r>
              <a:rPr lang="en-US"/>
              <a:t>9. Homogeneous and Enzymatic Catalysis</a:t>
            </a:r>
          </a:p>
          <a:p>
            <a:pPr marL="1206500" lvl="2"/>
            <a:r>
              <a:rPr lang="en-US"/>
              <a:t>10. Heterogeneous Catalysis</a:t>
            </a:r>
          </a:p>
          <a:p>
            <a:pPr marL="762000" lvl="1"/>
            <a:r>
              <a:rPr lang="en-US"/>
              <a:t>B. Kinetics Experiments</a:t>
            </a:r>
          </a:p>
          <a:p>
            <a:pPr marL="762000" lvl="1"/>
            <a:r>
              <a:rPr lang="en-US"/>
              <a:t>C. Analysis of Kinetics Data</a:t>
            </a:r>
          </a:p>
          <a:p>
            <a:r>
              <a:rPr lang="en-US"/>
              <a:t>Part III - Chemical Reaction Engineering</a:t>
            </a:r>
          </a:p>
          <a:p>
            <a:r>
              <a:rPr lang="en-US"/>
              <a:t>Part IV - Non-Ideal Reactions and Reactors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theme/theme1.xml><?xml version="1.0" encoding="utf-8"?>
<a:theme xmlns:a="http://schemas.openxmlformats.org/drawingml/2006/main" name="Title &amp; Subtitle">
  <a:themeElements>
    <a:clrScheme name="Title &amp; Subtit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Helvetica"/>
        <a:ea typeface="Heiti SC Medium"/>
        <a:cs typeface="Heiti SC Medium"/>
      </a:majorFont>
      <a:minorFont>
        <a:latin typeface="Helvetica"/>
        <a:ea typeface="Heiti SC Medium"/>
        <a:cs typeface="Heiti SC Medium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Title &amp; Bullets - Right">
  <a:themeElements>
    <a:clrScheme name="Title &amp; Bullets - Righ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Title, Bullets &amp; Photo">
  <a:themeElements>
    <a:clrScheme name="Title, Bullets &amp; Ph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&amp; Bullets">
  <a:themeElements>
    <a:clrScheme name="Title &amp; 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ullets">
  <a:themeElements>
    <a:clrScheme name="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Gill Sans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itle - Top">
  <a:themeElements>
    <a:clrScheme name="Title - To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Helvetica"/>
        <a:ea typeface="Heiti SC Light"/>
        <a:cs typeface="Heiti SC Light"/>
      </a:majorFont>
      <a:minorFont>
        <a:latin typeface="Gill Sans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Photo - Vertical">
  <a:themeElements>
    <a:clrScheme name="Photo - Vertic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Photo - Horizontal">
  <a:themeElements>
    <a:clrScheme name="Photo - Horizont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Helvetica"/>
        <a:ea typeface="Heiti SC Light"/>
        <a:cs typeface="Heiti SC Light"/>
      </a:majorFont>
      <a:minorFont>
        <a:latin typeface="Gill Sans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Heiti SC Light"/>
        <a:cs typeface="Heiti SC Light"/>
      </a:majorFont>
      <a:minorFont>
        <a:latin typeface="Gill Sans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Title &amp; Bullets - Left">
  <a:themeElements>
    <a:clrScheme name="Title &amp; Bullets - Le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Title &amp; Bullets - 2 Column">
  <a:themeElements>
    <a:clrScheme name="Title &amp; Bullets - 2 Colum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Pages>0</Pages>
  <Words>719</Words>
  <Characters>0</Characters>
  <Application>Microsoft Macintosh PowerPoint</Application>
  <PresentationFormat>Custom</PresentationFormat>
  <Lines>0</Lines>
  <Paragraphs>95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11</vt:i4>
      </vt:variant>
      <vt:variant>
        <vt:lpstr>Slide Titles</vt:lpstr>
      </vt:variant>
      <vt:variant>
        <vt:i4>9</vt:i4>
      </vt:variant>
    </vt:vector>
  </HeadingPairs>
  <TitlesOfParts>
    <vt:vector size="20" baseType="lpstr">
      <vt:lpstr>Title &amp; Subtitle</vt:lpstr>
      <vt:lpstr>Title &amp; Bullets</vt:lpstr>
      <vt:lpstr>Bullets</vt:lpstr>
      <vt:lpstr>Title - Top</vt:lpstr>
      <vt:lpstr>Photo - Vertical</vt:lpstr>
      <vt:lpstr>Photo - Horizontal</vt:lpstr>
      <vt:lpstr>Blank</vt:lpstr>
      <vt:lpstr>Title &amp; Bullets - Left</vt:lpstr>
      <vt:lpstr>Title &amp; Bullets - 2 Column</vt:lpstr>
      <vt:lpstr>Title &amp; Bullets - Right</vt:lpstr>
      <vt:lpstr>Title, Bullets &amp; Photo</vt:lpstr>
      <vt:lpstr>A First Course on Kinetics and Reaction Engineering</vt:lpstr>
      <vt:lpstr>Where We’ve Been</vt:lpstr>
      <vt:lpstr>Unit 4 Summary</vt:lpstr>
      <vt:lpstr>PowerPoint Presentation</vt:lpstr>
      <vt:lpstr>Questions?</vt:lpstr>
      <vt:lpstr>Effect of Stoichiometry on Reaction Rates and Extents</vt:lpstr>
      <vt:lpstr>Arrhenius Problem Types</vt:lpstr>
      <vt:lpstr>Teach Each Other</vt:lpstr>
      <vt:lpstr>Where We’re Going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First Course on Kinetics and Reaction Engineering</dc:title>
  <dc:subject/>
  <dc:creator/>
  <cp:keywords/>
  <dc:description/>
  <cp:lastModifiedBy>Carl Lund</cp:lastModifiedBy>
  <cp:revision>2</cp:revision>
  <dcterms:modified xsi:type="dcterms:W3CDTF">2014-02-17T20:33:18Z</dcterms:modified>
</cp:coreProperties>
</file>