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73" r:id="rId13"/>
    <p:sldId id="274" r:id="rId14"/>
    <p:sldId id="275" r:id="rId15"/>
    <p:sldId id="271" r:id="rId16"/>
    <p:sldId id="257" r:id="rId17"/>
    <p:sldId id="259" r:id="rId18"/>
    <p:sldId id="260" r:id="rId19"/>
    <p:sldId id="272" r:id="rId20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88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84486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96804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15715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17444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275662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53305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1482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728484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1774036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3663857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976668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04794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48398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33270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79025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09765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3210581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09998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84443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88262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5717744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9490777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4527635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30330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40885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18609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43368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7903082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11270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4906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77148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7483718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7418630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80340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5077313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50284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85121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5176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85349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7675428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99043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03735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67906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653496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247340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6226566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5194151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84999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516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04028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05673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1752761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68378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63652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2773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410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0383812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1672421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5318089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17761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381288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7917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82904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1736473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51657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73530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200157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91704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786301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2879983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8122093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11293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87287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40367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6773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6821530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00968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10056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54771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83621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3107090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2479137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1621659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43077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79637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42593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57802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9994719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190625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963448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05239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23320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13643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1780022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4759556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72573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82033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74885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58611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363560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887577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56239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22123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78848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2080098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6264923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6295531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2199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52839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47993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6696716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64093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9870133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7748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99019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17166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677964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7417718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899374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2591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30103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7" Type="http://schemas.openxmlformats.org/officeDocument/2006/relationships/image" Target="../media/image6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4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We’ve Been</a:t>
            </a:r>
            <a:endParaRPr lang="en-US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/>
            <a:r>
              <a:rPr lang="en-US"/>
              <a:t>4. Reaction Rates and Temperature Effects</a:t>
            </a:r>
          </a:p>
          <a:p>
            <a:pPr marL="1206500" lvl="2"/>
            <a:r>
              <a:rPr lang="en-US"/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Unit 4 Summary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Rates</a:t>
            </a:r>
          </a:p>
          <a:p>
            <a:pPr marL="762000" lvl="1"/>
            <a:r>
              <a:rPr lang="en-US"/>
              <a:t>Rate with respect to a participant species:</a:t>
            </a:r>
          </a:p>
          <a:p>
            <a:pPr marL="762000" lvl="1">
              <a:spcBef>
                <a:spcPts val="1900"/>
              </a:spcBef>
            </a:pPr>
            <a:r>
              <a:rPr lang="en-US"/>
              <a:t>Generalized rate:</a:t>
            </a:r>
          </a:p>
          <a:p>
            <a:pPr marL="762000" lvl="1">
              <a:spcBef>
                <a:spcPts val="4600"/>
              </a:spcBef>
            </a:pPr>
            <a:r>
              <a:rPr lang="en-US"/>
              <a:t>Cell growth rate:</a:t>
            </a:r>
          </a:p>
          <a:p>
            <a:pPr marL="762000" lvl="1">
              <a:spcBef>
                <a:spcPts val="3400"/>
              </a:spcBef>
            </a:pPr>
            <a:r>
              <a:rPr lang="en-US"/>
              <a:t>Specific cell growth rate:</a:t>
            </a:r>
          </a:p>
          <a:p>
            <a:pPr marL="762000" lvl="1"/>
            <a:r>
              <a:rPr lang="en-US"/>
              <a:t>Relationships</a:t>
            </a:r>
          </a:p>
          <a:p>
            <a:pPr marL="1206500" lvl="2">
              <a:spcBef>
                <a:spcPts val="1500"/>
              </a:spcBef>
            </a:pPr>
            <a:r>
              <a:rPr lang="en-US"/>
              <a:t> </a:t>
            </a:r>
          </a:p>
          <a:p>
            <a:pPr>
              <a:spcBef>
                <a:spcPts val="3100"/>
              </a:spcBef>
            </a:pPr>
            <a:r>
              <a:rPr lang="en-US"/>
              <a:t>Normalization of Rates</a:t>
            </a:r>
          </a:p>
          <a:p>
            <a:pPr marL="762000" lvl="1"/>
            <a:r>
              <a:rPr lang="en-US"/>
              <a:t>Makes the rate an intensive quantity</a:t>
            </a:r>
          </a:p>
          <a:p>
            <a:pPr marL="762000" lvl="1"/>
            <a:r>
              <a:rPr lang="en-US"/>
              <a:t>Best to normalize using the size of the location where the reaction actually occurs</a:t>
            </a:r>
          </a:p>
          <a:p>
            <a:pPr marL="1206500" lvl="2"/>
            <a:r>
              <a:rPr lang="en-US"/>
              <a:t>fluid volume, catalyst area, interfacial area between two fluids, etc.</a:t>
            </a:r>
          </a:p>
          <a:p>
            <a:r>
              <a:rPr lang="en-US"/>
              <a:t>Rate Expressions</a:t>
            </a:r>
          </a:p>
          <a:p>
            <a:pPr marL="762000" lvl="1"/>
            <a:r>
              <a:rPr lang="en-US"/>
              <a:t>Mathematical model for net rate as a function of temperature, pressure and composition</a:t>
            </a:r>
          </a:p>
          <a:p>
            <a:pPr marL="762000" lvl="1"/>
            <a:r>
              <a:rPr lang="en-US"/>
              <a:t>Single valued</a:t>
            </a:r>
          </a:p>
          <a:p>
            <a:pPr marL="762000" lvl="1"/>
            <a:r>
              <a:rPr lang="en-US"/>
              <a:t>Must evaluate to zero at equilibrium values of temperature, pressure and composition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413" y="1827213"/>
            <a:ext cx="15716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0" y="2311400"/>
            <a:ext cx="16986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0" y="3173413"/>
            <a:ext cx="1698625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600" y="3848100"/>
            <a:ext cx="1209675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400" y="4978400"/>
            <a:ext cx="1235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0" y="4737100"/>
            <a:ext cx="1287463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Source of rate expressions</a:t>
            </a:r>
          </a:p>
          <a:p>
            <a:pPr marL="762000" lvl="1"/>
            <a:r>
              <a:rPr lang="en-US"/>
              <a:t>Not from stoichiometry (except special cases to be discussed in Units 5 and 6)</a:t>
            </a:r>
          </a:p>
          <a:p>
            <a:pPr marL="762000" lvl="1"/>
            <a:r>
              <a:rPr lang="en-US"/>
              <a:t>Determined experimentally</a:t>
            </a:r>
          </a:p>
          <a:p>
            <a:pPr marL="1206500" lvl="2"/>
            <a:r>
              <a:rPr lang="en-US"/>
              <a:t>Choose a reactor for the experiments</a:t>
            </a:r>
          </a:p>
          <a:p>
            <a:pPr marL="1651000" lvl="3"/>
            <a:r>
              <a:rPr lang="en-US"/>
              <a:t>Generate design equations for that reactor and validate them</a:t>
            </a:r>
          </a:p>
          <a:p>
            <a:pPr marL="1206500" lvl="2"/>
            <a:r>
              <a:rPr lang="en-US"/>
              <a:t>Gather experimental data that, at the minimum, span the range of the environmental variables for which the rate expression will be used</a:t>
            </a:r>
          </a:p>
          <a:p>
            <a:pPr marL="1206500" lvl="2"/>
            <a:r>
              <a:rPr lang="en-US"/>
              <a:t>Pick a mathematical function to be tested as a rate expression</a:t>
            </a:r>
          </a:p>
          <a:p>
            <a:pPr marL="1206500" lvl="2"/>
            <a:r>
              <a:rPr lang="en-US"/>
              <a:t>Substitute the rate expression into the design equations and fit the resulting equation(s) to the experimental data</a:t>
            </a:r>
          </a:p>
          <a:p>
            <a:pPr marL="1206500" lvl="2"/>
            <a:r>
              <a:rPr lang="en-US"/>
              <a:t>Decide whether the fit of the design equation to the data is acceptable; pick new mathematical function and iterate if it is not acceptable</a:t>
            </a:r>
          </a:p>
          <a:p>
            <a:r>
              <a:rPr lang="en-US"/>
              <a:t>Temperature dependent quantities in rate expressions</a:t>
            </a:r>
          </a:p>
          <a:p>
            <a:pPr marL="762000" lvl="1"/>
            <a:r>
              <a:rPr lang="en-US"/>
              <a:t>Concentrations or partial pressures of gasses (e. g. ideal gas law)</a:t>
            </a:r>
          </a:p>
          <a:p>
            <a:pPr marL="762000" lvl="1"/>
            <a:r>
              <a:rPr lang="en-US"/>
              <a:t>Equilibrium constants (recall from Unit 3)</a:t>
            </a:r>
          </a:p>
          <a:p>
            <a:pPr marL="762000" lvl="1"/>
            <a:r>
              <a:rPr lang="en-US"/>
              <a:t>Rate coefficients</a:t>
            </a:r>
          </a:p>
          <a:p>
            <a:pPr marL="1206500" lvl="2"/>
            <a:r>
              <a:rPr lang="en-US"/>
              <a:t>Arrhenius expression is the most common model: </a:t>
            </a:r>
          </a:p>
          <a:p>
            <a:pPr marL="1651000" lvl="3">
              <a:spcBef>
                <a:spcPts val="2500"/>
              </a:spcBef>
            </a:pPr>
            <a:r>
              <a:rPr lang="en-US"/>
              <a:t>Pre-exponential factor, </a:t>
            </a:r>
            <a:r>
              <a:rPr lang="en-US" i="1"/>
              <a:t>k</a:t>
            </a:r>
            <a:r>
              <a:rPr lang="en-US" i="1" baseline="-6000"/>
              <a:t>j,0</a:t>
            </a:r>
            <a:r>
              <a:rPr lang="en-US"/>
              <a:t>, and activation energy, </a:t>
            </a:r>
            <a:r>
              <a:rPr lang="en-US" i="1"/>
              <a:t>E</a:t>
            </a:r>
            <a:r>
              <a:rPr lang="en-US" i="1" baseline="-6000"/>
              <a:t>j</a:t>
            </a:r>
            <a:r>
              <a:rPr lang="en-US"/>
              <a:t>, commonly found by fitting the linearized Arrhenius expression to experimentally determined values of </a:t>
            </a:r>
            <a:r>
              <a:rPr lang="en-US" i="1"/>
              <a:t>k</a:t>
            </a:r>
            <a:r>
              <a:rPr lang="en-US" i="1" baseline="-6000"/>
              <a:t>j</a:t>
            </a:r>
            <a:r>
              <a:rPr lang="en-US"/>
              <a:t> at several temperatures </a:t>
            </a:r>
          </a:p>
          <a:p>
            <a:pPr marL="2095500" lvl="4">
              <a:spcBef>
                <a:spcPts val="1900"/>
              </a:spcBef>
            </a:pPr>
            <a:r>
              <a:rPr lang="en-US"/>
              <a:t> </a:t>
            </a:r>
          </a:p>
          <a:p>
            <a:pPr marL="1206500" lvl="2">
              <a:spcBef>
                <a:spcPts val="2800"/>
              </a:spcBef>
            </a:pPr>
            <a:r>
              <a:rPr lang="en-US"/>
              <a:t>Models other than the Arrhenius expression are sometimes used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400" y="5829300"/>
            <a:ext cx="2446338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7518400"/>
            <a:ext cx="39163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Effect of Stoichiometry on Reaction Rates and Extents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You will be assigned to complete one of the three handouts for today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class and given 5 minutes to do so</a:t>
            </a:r>
          </a:p>
          <a:p>
            <a:r>
              <a:rPr lang="en-US"/>
              <a:t>All those working on handout A will come to a consensus on the correct answers and write them on the chalkboard; those working on handout B or handout C will do the same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Arrhenius Problem Types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447800"/>
            <a:ext cx="10464800" cy="7467600"/>
          </a:xfrm>
          <a:ln/>
        </p:spPr>
        <p:txBody>
          <a:bodyPr/>
          <a:lstStyle/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You have been assigned to a group of three students, and your group has been assigned one of the following problems. Set up the solution to the problem you have been assigned.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1. The rate coefficient for a reaction is 0.304 min</a:t>
            </a:r>
            <a:r>
              <a:rPr lang="en-US" baseline="32000"/>
              <a:t>-1</a:t>
            </a:r>
            <a:r>
              <a:rPr lang="en-US"/>
              <a:t> at 30 °C. The activation energy for that rate coefficient is 61.1 kJ mol</a:t>
            </a:r>
            <a:r>
              <a:rPr lang="en-US" baseline="32000"/>
              <a:t>-1</a:t>
            </a:r>
            <a:r>
              <a:rPr lang="en-US"/>
              <a:t>. Assuming Arrhenius behavior, what is the rate coefficient at 65 °C?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2. If a rate coefficient doubles when the temperature is raised from </a:t>
            </a:r>
            <a:br>
              <a:rPr lang="en-US"/>
            </a:br>
            <a:r>
              <a:rPr lang="en-US"/>
              <a:t>22 °C to 45 °C, what is the value of the corresponding activation energy? If the rate coefficient at 40 °C is 3.07 x 10</a:t>
            </a:r>
            <a:r>
              <a:rPr lang="en-US" baseline="32000"/>
              <a:t>-4</a:t>
            </a:r>
            <a:r>
              <a:rPr lang="en-US"/>
              <a:t> s</a:t>
            </a:r>
            <a:r>
              <a:rPr lang="en-US" baseline="32000"/>
              <a:t>-1</a:t>
            </a:r>
            <a:r>
              <a:rPr lang="en-US"/>
              <a:t>, what is its value at 32 °C?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3. The rate coefficient for a particular reaction varies with temperature as follows: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T(°C)		25	35	45	55	65</a:t>
            </a:r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10</a:t>
            </a:r>
            <a:r>
              <a:rPr lang="en-US" baseline="32000"/>
              <a:t>3</a:t>
            </a:r>
            <a:r>
              <a:rPr lang="en-US"/>
              <a:t> x k, min</a:t>
            </a:r>
            <a:r>
              <a:rPr lang="en-US" baseline="32000"/>
              <a:t>-1</a:t>
            </a:r>
            <a:r>
              <a:rPr lang="en-US"/>
              <a:t>		0.8	3.8	15.1	46.7	151</a:t>
            </a:r>
          </a:p>
          <a:p>
            <a:pPr marL="889000" lvl="2" indent="0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Determine the pre-exponential factor and the activation energy.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Teach Each Other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447800"/>
            <a:ext cx="10464800" cy="7467600"/>
          </a:xfrm>
          <a:ln/>
        </p:spPr>
        <p:txBody>
          <a:bodyPr/>
          <a:lstStyle/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You are now the only person in your group of three who solved your problem. Each person explain to the other two how to solve your problem.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1. The rate coefficient for a reaction is 0.304 min</a:t>
            </a:r>
            <a:r>
              <a:rPr lang="en-US" baseline="32000"/>
              <a:t>-1</a:t>
            </a:r>
            <a:r>
              <a:rPr lang="en-US"/>
              <a:t> at 30 °C. The activation energy for that rate coefficient is 61.1 kJ mol</a:t>
            </a:r>
            <a:r>
              <a:rPr lang="en-US" baseline="32000"/>
              <a:t>-1</a:t>
            </a:r>
            <a:r>
              <a:rPr lang="en-US"/>
              <a:t>. Assuming Arrhenius behavior, what is the rate coefficient at 65 °C?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2. If a rate coefficient doubles when the temperature is raised from </a:t>
            </a:r>
            <a:br>
              <a:rPr lang="en-US"/>
            </a:br>
            <a:r>
              <a:rPr lang="en-US"/>
              <a:t>22 °C to 45 °C, what is the value of the corresponding activation energy? If the rate coefficient at 40 °C is 3.07 x 10</a:t>
            </a:r>
            <a:r>
              <a:rPr lang="en-US" baseline="32000"/>
              <a:t>-4</a:t>
            </a:r>
            <a:r>
              <a:rPr lang="en-US"/>
              <a:t> s</a:t>
            </a:r>
            <a:r>
              <a:rPr lang="en-US" baseline="32000"/>
              <a:t>-1</a:t>
            </a:r>
            <a:r>
              <a:rPr lang="en-US"/>
              <a:t>, what is its value at 32 °C?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3. The rate coefficient for a particular reaction varies with temperature as follows: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T(°C)		25	35	45	55	65</a:t>
            </a:r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10</a:t>
            </a:r>
            <a:r>
              <a:rPr lang="en-US" baseline="32000"/>
              <a:t>3</a:t>
            </a:r>
            <a:r>
              <a:rPr lang="en-US"/>
              <a:t> x k, min</a:t>
            </a:r>
            <a:r>
              <a:rPr lang="en-US" baseline="32000"/>
              <a:t>-1</a:t>
            </a:r>
            <a:r>
              <a:rPr lang="en-US"/>
              <a:t>		0.8	3.8	15.1	46.7	151</a:t>
            </a:r>
          </a:p>
          <a:p>
            <a:pPr marL="889000" lvl="2" indent="0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Determine the pre-exponential factor and the activation energy.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</a:t>
            </a:r>
            <a:r>
              <a:rPr lang="en-US" smtClean="0"/>
              <a:t>re </a:t>
            </a:r>
            <a:r>
              <a:rPr lang="en-US"/>
              <a:t>Going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/>
            <a:r>
              <a:rPr lang="en-US"/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719</Words>
  <Characters>0</Characters>
  <Application>Microsoft Macintosh PowerPoint</Application>
  <PresentationFormat>Custom</PresentationFormat>
  <Lines>0</Lines>
  <Paragraphs>95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Title &amp; Subtitle</vt:lpstr>
      <vt:lpstr>Title &amp; Bullets</vt:lpstr>
      <vt:lpstr>Bullets</vt:lpstr>
      <vt:lpstr>Title - Top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We’ve Been</vt:lpstr>
      <vt:lpstr>Unit 4 Summary</vt:lpstr>
      <vt:lpstr>PowerPoint Presentation</vt:lpstr>
      <vt:lpstr>Questions?</vt:lpstr>
      <vt:lpstr>Effect of Stoichiometry on Reaction Rates and Extents</vt:lpstr>
      <vt:lpstr>Arrhenius Problem Types</vt:lpstr>
      <vt:lpstr>Teach Each Other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2014-02-17T20:33:18Z</dcterms:modified>
</cp:coreProperties>
</file>