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73" r:id="rId13"/>
    <p:sldId id="274" r:id="rId14"/>
    <p:sldId id="275" r:id="rId15"/>
    <p:sldId id="271" r:id="rId16"/>
    <p:sldId id="257" r:id="rId17"/>
    <p:sldId id="258" r:id="rId18"/>
    <p:sldId id="259" r:id="rId19"/>
    <p:sldId id="260" r:id="rId20"/>
    <p:sldId id="272" r:id="rId21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88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05210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63985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87208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204361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064665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3970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14994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71712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351883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6920591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5749500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8270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34878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83886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83411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99490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2555374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1508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5933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93012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9692437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601561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4977255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39426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255487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77717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65362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0444172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55955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22078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71706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5603268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040995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90613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262658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70501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835658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665028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11828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8548800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23584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2623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33967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5412076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9162995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3374772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6586639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19070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80725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7422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07302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3399211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32817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3024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26008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35641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3020857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8775368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7989593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46852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14090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67324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094344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1034750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028772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262184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52947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49935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167640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4958089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4705868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19118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06495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65068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05206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0267776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14723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95927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79510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37210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4314778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556809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2344058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928904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74242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76528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13614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7435256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0950763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66026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21452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46257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831732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2138959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6933486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58093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84219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58059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17605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4277400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3984977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27866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251521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34865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5480817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7867431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0690193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09349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34570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81684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2747316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93154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955414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86662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87793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76043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8106525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2606596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5434490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56760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58146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7" Type="http://schemas.openxmlformats.org/officeDocument/2006/relationships/image" Target="../media/image6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4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</a:t>
            </a:r>
            <a:r>
              <a:rPr lang="en-US" smtClean="0"/>
              <a:t>re </a:t>
            </a:r>
            <a:r>
              <a:rPr lang="en-US"/>
              <a:t>Going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/>
            <a:r>
              <a:rPr lang="en-US"/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We’ve Been</a:t>
            </a:r>
            <a:endParaRPr lang="en-US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/>
            <a:r>
              <a:rPr lang="en-US"/>
              <a:t>4. Reaction Rates and Temperature Effects</a:t>
            </a:r>
          </a:p>
          <a:p>
            <a:pPr marL="1206500" lvl="2"/>
            <a:r>
              <a:rPr lang="en-US"/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Unit 4 Summary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Rates</a:t>
            </a:r>
          </a:p>
          <a:p>
            <a:pPr marL="762000" lvl="1"/>
            <a:r>
              <a:rPr lang="en-US"/>
              <a:t>Rate with respect to a participant species:</a:t>
            </a:r>
          </a:p>
          <a:p>
            <a:pPr marL="762000" lvl="1">
              <a:spcBef>
                <a:spcPts val="1900"/>
              </a:spcBef>
            </a:pPr>
            <a:r>
              <a:rPr lang="en-US"/>
              <a:t>Generalized rate:</a:t>
            </a:r>
          </a:p>
          <a:p>
            <a:pPr marL="762000" lvl="1">
              <a:spcBef>
                <a:spcPts val="4600"/>
              </a:spcBef>
            </a:pPr>
            <a:r>
              <a:rPr lang="en-US"/>
              <a:t>Cell growth rate:</a:t>
            </a:r>
          </a:p>
          <a:p>
            <a:pPr marL="762000" lvl="1">
              <a:spcBef>
                <a:spcPts val="3400"/>
              </a:spcBef>
            </a:pPr>
            <a:r>
              <a:rPr lang="en-US"/>
              <a:t>Specific cell growth rate:</a:t>
            </a:r>
          </a:p>
          <a:p>
            <a:pPr marL="762000" lvl="1"/>
            <a:r>
              <a:rPr lang="en-US"/>
              <a:t>Relationships</a:t>
            </a:r>
          </a:p>
          <a:p>
            <a:pPr marL="1206500" lvl="2">
              <a:spcBef>
                <a:spcPts val="1500"/>
              </a:spcBef>
            </a:pPr>
            <a:r>
              <a:rPr lang="en-US"/>
              <a:t> </a:t>
            </a:r>
          </a:p>
          <a:p>
            <a:pPr>
              <a:spcBef>
                <a:spcPts val="3100"/>
              </a:spcBef>
            </a:pPr>
            <a:r>
              <a:rPr lang="en-US"/>
              <a:t>Normalization of Rates</a:t>
            </a:r>
          </a:p>
          <a:p>
            <a:pPr marL="762000" lvl="1"/>
            <a:r>
              <a:rPr lang="en-US"/>
              <a:t>Makes the rate an intensive quantity</a:t>
            </a:r>
          </a:p>
          <a:p>
            <a:pPr marL="762000" lvl="1"/>
            <a:r>
              <a:rPr lang="en-US"/>
              <a:t>Best to normalize using the size of the location where the reaction actually occurs</a:t>
            </a:r>
          </a:p>
          <a:p>
            <a:pPr marL="1206500" lvl="2"/>
            <a:r>
              <a:rPr lang="en-US"/>
              <a:t>fluid volume, catalyst area, interfacial area between two fluids, etc.</a:t>
            </a:r>
          </a:p>
          <a:p>
            <a:r>
              <a:rPr lang="en-US"/>
              <a:t>Rate Expressions</a:t>
            </a:r>
          </a:p>
          <a:p>
            <a:pPr marL="762000" lvl="1"/>
            <a:r>
              <a:rPr lang="en-US"/>
              <a:t>Mathematical model for net rate as a function of temperature, pressure and composition</a:t>
            </a:r>
          </a:p>
          <a:p>
            <a:pPr marL="762000" lvl="1"/>
            <a:r>
              <a:rPr lang="en-US"/>
              <a:t>Single valued</a:t>
            </a:r>
          </a:p>
          <a:p>
            <a:pPr marL="762000" lvl="1"/>
            <a:r>
              <a:rPr lang="en-US"/>
              <a:t>Must evaluate to zero at equilibrium values of temperature, pressure and composition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413" y="1827213"/>
            <a:ext cx="15716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0" y="2311400"/>
            <a:ext cx="16986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0" y="3173413"/>
            <a:ext cx="1698625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600" y="3848100"/>
            <a:ext cx="1209675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400" y="4978400"/>
            <a:ext cx="1235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0" y="4737100"/>
            <a:ext cx="1287463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Source of rate expressions</a:t>
            </a:r>
          </a:p>
          <a:p>
            <a:pPr marL="762000" lvl="1"/>
            <a:r>
              <a:rPr lang="en-US"/>
              <a:t>Not from stoichiometry (except special cases to be discussed in Units 5 and 6)</a:t>
            </a:r>
          </a:p>
          <a:p>
            <a:pPr marL="762000" lvl="1"/>
            <a:r>
              <a:rPr lang="en-US"/>
              <a:t>Determined experimentally</a:t>
            </a:r>
          </a:p>
          <a:p>
            <a:pPr marL="1206500" lvl="2"/>
            <a:r>
              <a:rPr lang="en-US"/>
              <a:t>Choose a reactor for the experiments</a:t>
            </a:r>
          </a:p>
          <a:p>
            <a:pPr marL="1651000" lvl="3"/>
            <a:r>
              <a:rPr lang="en-US"/>
              <a:t>Generate design equations for that reactor and validate them</a:t>
            </a:r>
          </a:p>
          <a:p>
            <a:pPr marL="1206500" lvl="2"/>
            <a:r>
              <a:rPr lang="en-US"/>
              <a:t>Gather experimental data that, at the minimum, span the range of the environmental variables for which the rate expression will be used</a:t>
            </a:r>
          </a:p>
          <a:p>
            <a:pPr marL="1206500" lvl="2"/>
            <a:r>
              <a:rPr lang="en-US"/>
              <a:t>Pick a mathematical function to be tested as a rate expression</a:t>
            </a:r>
          </a:p>
          <a:p>
            <a:pPr marL="1206500" lvl="2"/>
            <a:r>
              <a:rPr lang="en-US"/>
              <a:t>Substitute the rate expression into the design equations and fit the resulting equation(s) to the experimental data</a:t>
            </a:r>
          </a:p>
          <a:p>
            <a:pPr marL="1206500" lvl="2"/>
            <a:r>
              <a:rPr lang="en-US"/>
              <a:t>Decide whether the fit of the design equation to the data is acceptable; pick new mathematical function and iterate if it is not acceptable</a:t>
            </a:r>
          </a:p>
          <a:p>
            <a:r>
              <a:rPr lang="en-US"/>
              <a:t>Temperature dependent quantities in rate expressions</a:t>
            </a:r>
          </a:p>
          <a:p>
            <a:pPr marL="762000" lvl="1"/>
            <a:r>
              <a:rPr lang="en-US"/>
              <a:t>Concentrations or partial pressures of gasses (e. g. ideal gas law)</a:t>
            </a:r>
          </a:p>
          <a:p>
            <a:pPr marL="762000" lvl="1"/>
            <a:r>
              <a:rPr lang="en-US"/>
              <a:t>Equilibrium constants (recall from Unit 3)</a:t>
            </a:r>
          </a:p>
          <a:p>
            <a:pPr marL="762000" lvl="1"/>
            <a:r>
              <a:rPr lang="en-US"/>
              <a:t>Rate coefficients</a:t>
            </a:r>
          </a:p>
          <a:p>
            <a:pPr marL="1206500" lvl="2"/>
            <a:r>
              <a:rPr lang="en-US"/>
              <a:t>Arrhenius expression is the most common model: </a:t>
            </a:r>
          </a:p>
          <a:p>
            <a:pPr marL="1651000" lvl="3">
              <a:spcBef>
                <a:spcPts val="2500"/>
              </a:spcBef>
            </a:pPr>
            <a:r>
              <a:rPr lang="en-US"/>
              <a:t>Pre-exponential factor, </a:t>
            </a:r>
            <a:r>
              <a:rPr lang="en-US" i="1"/>
              <a:t>k</a:t>
            </a:r>
            <a:r>
              <a:rPr lang="en-US" i="1" baseline="-6000"/>
              <a:t>0,j</a:t>
            </a:r>
            <a:r>
              <a:rPr lang="en-US"/>
              <a:t>, and activation energy, </a:t>
            </a:r>
            <a:r>
              <a:rPr lang="en-US" i="1"/>
              <a:t>E</a:t>
            </a:r>
            <a:r>
              <a:rPr lang="en-US" i="1" baseline="-6000"/>
              <a:t>j</a:t>
            </a:r>
            <a:r>
              <a:rPr lang="en-US"/>
              <a:t>, commonly found by fitting the linearized Arrhenius expression to experimentally determined values of </a:t>
            </a:r>
            <a:r>
              <a:rPr lang="en-US" i="1"/>
              <a:t>k</a:t>
            </a:r>
            <a:r>
              <a:rPr lang="en-US" i="1" baseline="-6000"/>
              <a:t>j</a:t>
            </a:r>
            <a:r>
              <a:rPr lang="en-US"/>
              <a:t> at several temperatures </a:t>
            </a:r>
          </a:p>
          <a:p>
            <a:pPr marL="2095500" lvl="4">
              <a:spcBef>
                <a:spcPts val="1900"/>
              </a:spcBef>
            </a:pPr>
            <a:r>
              <a:rPr lang="en-US"/>
              <a:t> </a:t>
            </a:r>
          </a:p>
          <a:p>
            <a:pPr marL="1206500" lvl="2">
              <a:spcBef>
                <a:spcPts val="2800"/>
              </a:spcBef>
            </a:pPr>
            <a:r>
              <a:rPr lang="en-US"/>
              <a:t>Models other than the Arrhenius expression are sometimes used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400" y="5829300"/>
            <a:ext cx="2446338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7518400"/>
            <a:ext cx="39163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Effect of Stoichiometry on Reaction Rates and Extents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You will be assigned to complete one of the three handouts for today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class and given 5 minutes to do so</a:t>
            </a:r>
          </a:p>
          <a:p>
            <a:r>
              <a:rPr lang="en-US"/>
              <a:t>All those working on handout A will come to a consensus on the correct answers and write them on the chalkboard; those working on handout B or handout C will do the same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Effect of Stoichiometry on Reaction Rates and Extents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You will be assigned to complete one of the three handouts for today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class and given 5 minutes to do so</a:t>
            </a:r>
          </a:p>
          <a:p>
            <a:r>
              <a:rPr lang="en-US"/>
              <a:t>All those working on handout A will come to a consensus on the correct answers and write them on the chalkboard; those working on handout B or handout C will do the same</a:t>
            </a:r>
          </a:p>
          <a:p>
            <a:endParaRPr lang="en-US"/>
          </a:p>
          <a:p>
            <a:r>
              <a:rPr lang="en-US"/>
              <a:t>All three groups were working on the same problem; the only difference is the set of stoichiometric coefficients used when writing the reaction</a:t>
            </a:r>
          </a:p>
          <a:p>
            <a:r>
              <a:rPr lang="en-US"/>
              <a:t>Compare the results</a:t>
            </a:r>
          </a:p>
          <a:p>
            <a:pPr marL="762000" lvl="1"/>
            <a:r>
              <a:rPr lang="en-US"/>
              <a:t>Which are the same?</a:t>
            </a:r>
          </a:p>
          <a:p>
            <a:pPr marL="762000" lvl="1"/>
            <a:r>
              <a:rPr lang="en-US"/>
              <a:t>Which are different?</a:t>
            </a:r>
          </a:p>
          <a:p>
            <a:pPr marL="1206500" lvl="2"/>
            <a:r>
              <a:rPr lang="en-US"/>
              <a:t>If each group had solved a kinetics problem to find the conversion after some amount of time using one of the rate expressions that differ, would the groups get the same answer or different answers?</a:t>
            </a:r>
          </a:p>
          <a:p>
            <a:pPr marL="1206500" lvl="2"/>
            <a:r>
              <a:rPr lang="en-US"/>
              <a:t>If you started solving a kinetics problem by writing a mole table based on the A handout and then used a generalized rate expression from the B handout, would you get the same answer as someone who used the A handout for both the mole table and the rate expression? Would someone who used the A handout for both the mole table and the rate expression get a different answer than someone who used the B handout for both the mole table and the rate expression?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Arrhenius Problem Types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447800"/>
            <a:ext cx="10464800" cy="7467600"/>
          </a:xfrm>
          <a:ln/>
        </p:spPr>
        <p:txBody>
          <a:bodyPr/>
          <a:lstStyle/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You have been assigned to a group of three students, and your group has been assigned one of the following problems. Set up the solution to the problem you have been assigned.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1. The rate coefficient for a reaction is 0.304 min</a:t>
            </a:r>
            <a:r>
              <a:rPr lang="en-US" baseline="32000"/>
              <a:t>-1</a:t>
            </a:r>
            <a:r>
              <a:rPr lang="en-US"/>
              <a:t> at 30 °C. The activation energy for that rate coefficient is 61.1 kJ mol</a:t>
            </a:r>
            <a:r>
              <a:rPr lang="en-US" baseline="32000"/>
              <a:t>-1</a:t>
            </a:r>
            <a:r>
              <a:rPr lang="en-US"/>
              <a:t>. Assuming Arrhenius behavior, what is the rate coefficient at 65 °C?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2. If a rate coefficient doubles when the temperature is raised from </a:t>
            </a:r>
            <a:br>
              <a:rPr lang="en-US"/>
            </a:br>
            <a:r>
              <a:rPr lang="en-US"/>
              <a:t>22 °C to 45 °C, what is the value of the corresponding activation energy? If the rate coefficient at 40 °C is 3.07 x 10</a:t>
            </a:r>
            <a:r>
              <a:rPr lang="en-US" baseline="32000"/>
              <a:t>-4</a:t>
            </a:r>
            <a:r>
              <a:rPr lang="en-US"/>
              <a:t> s</a:t>
            </a:r>
            <a:r>
              <a:rPr lang="en-US" baseline="32000"/>
              <a:t>-1</a:t>
            </a:r>
            <a:r>
              <a:rPr lang="en-US"/>
              <a:t>, what is its value at 32 °C?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3. The rate coefficient for a particular reaction varies with temperature as follows: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T(°C)		25	35	45	55	65</a:t>
            </a:r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10</a:t>
            </a:r>
            <a:r>
              <a:rPr lang="en-US" baseline="32000"/>
              <a:t>3</a:t>
            </a:r>
            <a:r>
              <a:rPr lang="en-US"/>
              <a:t> x k, min</a:t>
            </a:r>
            <a:r>
              <a:rPr lang="en-US" baseline="32000"/>
              <a:t>-1</a:t>
            </a:r>
            <a:r>
              <a:rPr lang="en-US"/>
              <a:t>		0.8	3.8	15.1	46.7	151</a:t>
            </a:r>
          </a:p>
          <a:p>
            <a:pPr marL="889000" lvl="2" indent="0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Determine the pre-exponential factor and the activation energy.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Teach Each Other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447800"/>
            <a:ext cx="10464800" cy="7467600"/>
          </a:xfrm>
          <a:ln/>
        </p:spPr>
        <p:txBody>
          <a:bodyPr/>
          <a:lstStyle/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You are now the only person in your group of three who solved your problem. Each person explain to the other two how to solve your problem.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1. The rate coefficient for a reaction is 0.304 min</a:t>
            </a:r>
            <a:r>
              <a:rPr lang="en-US" baseline="32000"/>
              <a:t>-1</a:t>
            </a:r>
            <a:r>
              <a:rPr lang="en-US"/>
              <a:t> at 30 °C. The activation energy for that rate coefficient is 61.1 kJ mol</a:t>
            </a:r>
            <a:r>
              <a:rPr lang="en-US" baseline="32000"/>
              <a:t>-1</a:t>
            </a:r>
            <a:r>
              <a:rPr lang="en-US"/>
              <a:t>. Assuming Arrhenius behavior, what is the rate coefficient at 65 °C?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2. If a rate coefficient doubles when the temperature is raised from </a:t>
            </a:r>
            <a:br>
              <a:rPr lang="en-US"/>
            </a:br>
            <a:r>
              <a:rPr lang="en-US"/>
              <a:t>22 °C to 45 °C, what is the value of the corresponding activation energy? If the rate coefficient at 40 °C is 3.07 x 10</a:t>
            </a:r>
            <a:r>
              <a:rPr lang="en-US" baseline="32000"/>
              <a:t>-4</a:t>
            </a:r>
            <a:r>
              <a:rPr lang="en-US"/>
              <a:t> s</a:t>
            </a:r>
            <a:r>
              <a:rPr lang="en-US" baseline="32000"/>
              <a:t>-1</a:t>
            </a:r>
            <a:r>
              <a:rPr lang="en-US"/>
              <a:t>, what is its value at 32 °C?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3. The rate coefficient for a particular reaction varies with temperature as follows:</a:t>
            </a:r>
          </a:p>
          <a:p>
            <a:pPr lvl="1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T(°C)		25	35	45	55	65</a:t>
            </a:r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10</a:t>
            </a:r>
            <a:r>
              <a:rPr lang="en-US" baseline="32000"/>
              <a:t>3</a:t>
            </a:r>
            <a:r>
              <a:rPr lang="en-US"/>
              <a:t> x k, min</a:t>
            </a:r>
            <a:r>
              <a:rPr lang="en-US" baseline="32000"/>
              <a:t>-1</a:t>
            </a:r>
            <a:r>
              <a:rPr lang="en-US"/>
              <a:t>		0.8	3.8	15.1	46.7	151</a:t>
            </a:r>
          </a:p>
          <a:p>
            <a:pPr marL="889000" lvl="2" indent="0"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endParaRPr lang="en-US"/>
          </a:p>
          <a:p>
            <a:pPr>
              <a:tabLst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  <a:tab pos="2579688" algn="l"/>
                <a:tab pos="3879850" algn="l"/>
                <a:tab pos="5181600" algn="l"/>
                <a:tab pos="6481763" algn="l"/>
                <a:tab pos="7781925" algn="l"/>
                <a:tab pos="9082088" algn="l"/>
              </a:tabLst>
            </a:pPr>
            <a:r>
              <a:rPr lang="en-US"/>
              <a:t>Determine the pre-exponential factor and the activation energy.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944</Words>
  <Characters>0</Characters>
  <Application>Microsoft Macintosh PowerPoint</Application>
  <PresentationFormat>Custom</PresentationFormat>
  <Lines>0</Lines>
  <Paragraphs>105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Title &amp; Subtitle</vt:lpstr>
      <vt:lpstr>Title &amp; Bullets</vt:lpstr>
      <vt:lpstr>Bullets</vt:lpstr>
      <vt:lpstr>Title - Top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We’ve Been</vt:lpstr>
      <vt:lpstr>Unit 4 Summary</vt:lpstr>
      <vt:lpstr>PowerPoint Presentation</vt:lpstr>
      <vt:lpstr>Questions?</vt:lpstr>
      <vt:lpstr>Effect of Stoichiometry on Reaction Rates and Extents</vt:lpstr>
      <vt:lpstr>Effect of Stoichiometry on Reaction Rates and Extents</vt:lpstr>
      <vt:lpstr>Arrhenius Problem Types</vt:lpstr>
      <vt:lpstr>Teach Each Other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2014-02-17T20:33:03Z</dcterms:modified>
</cp:coreProperties>
</file>