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  <p:sldId id="257" r:id="rId13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888" y="-128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slide" Target="slides/slide2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Relationship Id="rId9" Type="http://schemas.openxmlformats.org/officeDocument/2006/relationships/slideMaster" Target="slideMasters/slideMaster9.xml"/><Relationship Id="rId10" Type="http://schemas.openxmlformats.org/officeDocument/2006/relationships/slideMaster" Target="slideMasters/slideMaster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4384099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82579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4085357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1177957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41943264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3970398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4370473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4262496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21628802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73199461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50813498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2432264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029240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4877034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4396046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6473143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50471242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1125485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768999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457676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89712451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3312094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70766727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042490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8149816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1625124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4826137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81511094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479858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738836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149508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30226137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33885976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123060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59582650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261263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617228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3920661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0117605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21874659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053973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8515903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948488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25219203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25621450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19806865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53464630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5265004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770425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713794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8828120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91731099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4182091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9937364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410353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3519393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62798016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15636835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18579484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860976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0826421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4284331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2571622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97433141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136288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8890113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304019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593813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38510791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6375905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92258225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4763335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6798659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9856801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0074271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33527992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82502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0163300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6426649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581019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43526501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91129678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10925245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943806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6605373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159421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6753847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04892381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35599920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3609791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6997049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279997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8169532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62509669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3792746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53445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0442268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8646084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3655775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61676321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05062422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6166684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9334625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0257868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81984825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73298688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9406915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8995705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927441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351839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83856599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3507418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31943665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9499886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5045217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6234601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2176086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1579527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11634453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735195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000074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3075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Write Rate Expressions for as Many of the Reactions Below as Possible in 3 Minutes</a:t>
            </a:r>
          </a:p>
        </p:txBody>
      </p:sp>
      <p:sp>
        <p:nvSpPr>
          <p:cNvPr id="12290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811213" indent="-493713">
              <a:buClrTx/>
            </a:pPr>
            <a:r>
              <a:rPr lang="en-US"/>
              <a:t>CO + H</a:t>
            </a:r>
            <a:r>
              <a:rPr lang="en-US" baseline="-6000"/>
              <a:t>2</a:t>
            </a:r>
            <a:r>
              <a:rPr lang="en-US"/>
              <a:t>O 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→ CO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N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2 NO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CO + 3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4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N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+ 3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2 NH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6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4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8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+ 3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 → 3 CO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+ 7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7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8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Cl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7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7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Cl + HCl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4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C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HCl + NaOH → NaCl + HCl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COOH + 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OH → 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COOCH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3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2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2 H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endParaRPr lang="en-US">
              <a:latin typeface="Arial" charset="0"/>
              <a:sym typeface="Arial" charset="0"/>
            </a:endParaRPr>
          </a:p>
          <a:p>
            <a:pPr marL="811213" indent="-493713">
              <a:spcBef>
                <a:spcPts val="1800"/>
              </a:spcBef>
              <a:buClrTx/>
            </a:pPr>
            <a:r>
              <a:rPr lang="en-US">
                <a:latin typeface="Arial" charset="0"/>
                <a:cs typeface="Arial" charset="0"/>
                <a:sym typeface="Arial" charset="0"/>
              </a:rPr>
              <a:t>2 N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5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→ 2 N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r>
              <a:rPr lang="en-US">
                <a:latin typeface="Arial" charset="0"/>
                <a:cs typeface="Arial" charset="0"/>
                <a:sym typeface="Arial" charset="0"/>
              </a:rPr>
              <a:t> + 5 O</a:t>
            </a:r>
            <a:r>
              <a:rPr lang="en-US" baseline="-6000">
                <a:latin typeface="Arial" charset="0"/>
                <a:cs typeface="Arial" charset="0"/>
                <a:sym typeface="Arial" charset="0"/>
              </a:rPr>
              <a:t>2</a:t>
            </a:r>
            <a:endParaRPr lang="en-US" baseline="-6000">
              <a:latin typeface="Arial" charset="0"/>
              <a:sym typeface="Arial" charset="0"/>
            </a:endParaRP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The Source of Rate Expressions</a:t>
            </a:r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Tx/>
            </a:pPr>
            <a:r>
              <a:rPr lang="en-US" dirty="0"/>
              <a:t>In general, the rate expression is unrelated to the reaction stoichiometry</a:t>
            </a:r>
          </a:p>
          <a:p>
            <a:pPr marL="762000" lvl="1"/>
            <a:r>
              <a:rPr lang="en-US" dirty="0"/>
              <a:t>You have no way of writing the requested rate expressions</a:t>
            </a:r>
          </a:p>
          <a:p>
            <a:pPr marL="762000" lvl="1"/>
            <a:r>
              <a:rPr lang="en-US" dirty="0"/>
              <a:t>In Unit 5 you will learn about a special kind of reaction called an elementary reaction</a:t>
            </a:r>
          </a:p>
          <a:p>
            <a:pPr marL="1206500" lvl="2">
              <a:buClrTx/>
            </a:pPr>
            <a:r>
              <a:rPr lang="en-US" dirty="0"/>
              <a:t>In an elementary reaction, the reaction equation is an exact description of a single molecular event</a:t>
            </a:r>
          </a:p>
          <a:p>
            <a:pPr marL="1206500" lvl="2">
              <a:buClrTx/>
            </a:pPr>
            <a:r>
              <a:rPr lang="en-US" dirty="0"/>
              <a:t>The rate expression for an elementary reaction </a:t>
            </a:r>
            <a:r>
              <a:rPr lang="en-US" i="1" u="sng" dirty="0"/>
              <a:t>is</a:t>
            </a:r>
            <a:r>
              <a:rPr lang="en-US" dirty="0"/>
              <a:t> related to its stoichiometry</a:t>
            </a:r>
          </a:p>
          <a:p>
            <a:pPr marL="1206500" lvl="2">
              <a:buClrTx/>
            </a:pPr>
            <a:r>
              <a:rPr lang="en-US"/>
              <a:t>You have </a:t>
            </a:r>
            <a:r>
              <a:rPr lang="en-US" smtClean="0"/>
              <a:t>no </a:t>
            </a:r>
            <a:r>
              <a:rPr lang="en-US"/>
              <a:t>way of telling whether a reaction is elementary</a:t>
            </a:r>
          </a:p>
          <a:p>
            <a:pPr>
              <a:buClrTx/>
            </a:pPr>
            <a:r>
              <a:rPr lang="en-US" dirty="0"/>
              <a:t>Rate expressions are established by experiments</a:t>
            </a:r>
          </a:p>
          <a:p>
            <a:pPr marL="762000" lvl="1"/>
            <a:r>
              <a:rPr lang="en-US" dirty="0"/>
              <a:t>Choose a reactor for the experiments</a:t>
            </a:r>
          </a:p>
          <a:p>
            <a:pPr marL="1206500" lvl="2">
              <a:buClrTx/>
            </a:pPr>
            <a:r>
              <a:rPr lang="en-US" dirty="0"/>
              <a:t>Generate design equations for that reactor and validate them</a:t>
            </a:r>
          </a:p>
          <a:p>
            <a:pPr marL="762000" lvl="1"/>
            <a:r>
              <a:rPr lang="en-US" dirty="0"/>
              <a:t>Gather experimental data that, at the minimum, span the range of the environmental variables for which the rate expression will be used</a:t>
            </a:r>
          </a:p>
          <a:p>
            <a:pPr marL="762000" lvl="1"/>
            <a:r>
              <a:rPr lang="en-US" dirty="0"/>
              <a:t>Pick a mathematical function to be tested as a rate expression</a:t>
            </a:r>
          </a:p>
          <a:p>
            <a:pPr marL="762000" lvl="1"/>
            <a:r>
              <a:rPr lang="en-US" dirty="0"/>
              <a:t>Substitute the rate expression into the design equations and fit the resulting equation(s) to the experimental data</a:t>
            </a:r>
          </a:p>
          <a:p>
            <a:pPr marL="762000" lvl="1"/>
            <a:r>
              <a:rPr lang="en-US" dirty="0"/>
              <a:t>Decide whether the fit of the design equation to the data is acceptable; pick new mathematical function and iterate if it is not acceptable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Pages>0</Pages>
  <Words>285</Words>
  <Characters>0</Characters>
  <Application>Microsoft Macintosh PowerPoint</Application>
  <PresentationFormat>Custom</PresentationFormat>
  <Lines>0</Lines>
  <Paragraphs>27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11</vt:i4>
      </vt:variant>
      <vt:variant>
        <vt:lpstr>Slide Titles</vt:lpstr>
      </vt:variant>
      <vt:variant>
        <vt:i4>2</vt:i4>
      </vt:variant>
    </vt:vector>
  </HeadingPairs>
  <TitlesOfParts>
    <vt:vector size="13" baseType="lpstr">
      <vt:lpstr>Title &amp; Bullets</vt:lpstr>
      <vt:lpstr>Bullets</vt:lpstr>
      <vt:lpstr>Title &amp; Subtitle</vt:lpstr>
      <vt:lpstr>Photo - Horizontal</vt:lpstr>
      <vt:lpstr>Photo - Vertical</vt:lpstr>
      <vt:lpstr>Title - Top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Write Rate Expressions for as Many of the Reactions Below as Possible in 3 Minutes</vt:lpstr>
      <vt:lpstr>The Source of Rate Expressions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Write Rate Expressions for as Many of the Reactions Below as Possible in 3 Minutes</dc:title>
  <dc:subject/>
  <dc:creator/>
  <cp:keywords/>
  <dc:description/>
  <cp:lastModifiedBy>Carl Lund</cp:lastModifiedBy>
  <cp:revision>2</cp:revision>
  <dcterms:modified xsi:type="dcterms:W3CDTF">2014-02-15T14:19:36Z</dcterms:modified>
</cp:coreProperties>
</file>