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</p:sldMasterIdLst>
  <p:sldIdLst>
    <p:sldId id="256" r:id="rId12"/>
    <p:sldId id="273" r:id="rId13"/>
    <p:sldId id="274" r:id="rId14"/>
    <p:sldId id="275" r:id="rId15"/>
    <p:sldId id="271" r:id="rId16"/>
    <p:sldId id="257" r:id="rId17"/>
    <p:sldId id="258" r:id="rId18"/>
    <p:sldId id="259" r:id="rId19"/>
    <p:sldId id="260" r:id="rId20"/>
    <p:sldId id="272" r:id="rId21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5pPr>
    <a:lvl6pPr marL="22860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6pPr>
    <a:lvl7pPr marL="27432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7pPr>
    <a:lvl8pPr marL="32004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8pPr>
    <a:lvl9pPr marL="36576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888" y="-128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slide" Target="slides/slide9.xml"/><Relationship Id="rId21" Type="http://schemas.openxmlformats.org/officeDocument/2006/relationships/slide" Target="slides/slide1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" Target="slides/slide1.xml"/><Relationship Id="rId13" Type="http://schemas.openxmlformats.org/officeDocument/2006/relationships/slide" Target="slides/slide2.xml"/><Relationship Id="rId14" Type="http://schemas.openxmlformats.org/officeDocument/2006/relationships/slide" Target="slides/slide3.xml"/><Relationship Id="rId15" Type="http://schemas.openxmlformats.org/officeDocument/2006/relationships/slide" Target="slides/slide4.xml"/><Relationship Id="rId16" Type="http://schemas.openxmlformats.org/officeDocument/2006/relationships/slide" Target="slides/slide5.xml"/><Relationship Id="rId17" Type="http://schemas.openxmlformats.org/officeDocument/2006/relationships/slide" Target="slides/slide6.xml"/><Relationship Id="rId18" Type="http://schemas.openxmlformats.org/officeDocument/2006/relationships/slide" Target="slides/slide7.xml"/><Relationship Id="rId19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005210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863985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987208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204361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0064665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948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53970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14994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171712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351883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6920591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75749500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482706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726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726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034878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683886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683411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499490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22555374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27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51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31508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65933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693012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692437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601561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54977255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539426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255487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077717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465362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50444172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555955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822078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371706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5603268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0409959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390613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2626585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770501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835658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665028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011828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8548800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223584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62623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733967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5412076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9162995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3374772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6586639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219070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6137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613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880725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87422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607302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3399211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432817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23024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826008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135641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3020857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8775368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7989593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646852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41300"/>
            <a:ext cx="2925762" cy="8470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41300"/>
            <a:ext cx="8624888" cy="8470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014090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467324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094344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91034750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028772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262184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352947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049935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9167640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84958089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34705868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919118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54000"/>
            <a:ext cx="146685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54000"/>
            <a:ext cx="424815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406495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065068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805206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90267776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014723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895927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979510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837210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4314778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5556809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32344058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928904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574242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776528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513614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7435256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0950763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566026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421452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46257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6831732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2138959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6933486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558093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184219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458059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417605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4277400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63984977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727866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251521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534865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5480817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7867431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0690193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09349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434570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781684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92747316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493154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955414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286662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187793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676043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8106525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2606596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5434490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256760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258146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7" name="Rectangle 3"/>
          <p:cNvSpPr>
            <a:spLocks/>
          </p:cNvSpPr>
          <p:nvPr/>
        </p:nvSpPr>
        <p:spPr bwMode="auto">
          <a:xfrm>
            <a:off x="1293813" y="8985250"/>
            <a:ext cx="3840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© 2014 Carl Lund, all rights reserved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24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82700" y="16510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1612900"/>
            <a:ext cx="104648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431800"/>
            <a:ext cx="104648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413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1612900"/>
            <a:ext cx="5867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254000"/>
            <a:ext cx="58674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77978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1651000"/>
            <a:ext cx="10464800" cy="728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emf"/><Relationship Id="rId7" Type="http://schemas.openxmlformats.org/officeDocument/2006/relationships/image" Target="../media/image6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 First Course on Kinetics and Reaction Engineering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Class 4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Where </a:t>
            </a:r>
            <a:r>
              <a:rPr lang="en-US" smtClean="0"/>
              <a:t>We</a:t>
            </a:r>
            <a:r>
              <a:rPr lang="en-US" smtClean="0">
                <a:latin typeface="Arial"/>
              </a:rPr>
              <a:t>’</a:t>
            </a:r>
            <a:r>
              <a:rPr lang="en-US" smtClean="0"/>
              <a:t>re </a:t>
            </a:r>
            <a:r>
              <a:rPr lang="en-US"/>
              <a:t>Going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 - Chemical Reactions</a:t>
            </a:r>
          </a:p>
          <a:p>
            <a:r>
              <a:rPr lang="en-US"/>
              <a:t>Part II - Chemical Reaction Kinetics</a:t>
            </a:r>
          </a:p>
          <a:p>
            <a:pPr marL="762000" lvl="1"/>
            <a:r>
              <a:rPr lang="en-US"/>
              <a:t>A. Rate Expressions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4. Reaction Rates and Temperature Effects</a:t>
            </a:r>
          </a:p>
          <a:p>
            <a:pPr marL="1206500" lvl="2"/>
            <a:r>
              <a:rPr lang="en-US"/>
              <a:t>5. Empirical and Theoretical Rate Expressions</a:t>
            </a:r>
          </a:p>
          <a:p>
            <a:pPr marL="1206500" lvl="2"/>
            <a:r>
              <a:rPr lang="en-US"/>
              <a:t>6. Reaction Mechanisms</a:t>
            </a:r>
          </a:p>
          <a:p>
            <a:pPr marL="1206500" lvl="2"/>
            <a:r>
              <a:rPr lang="en-US"/>
              <a:t>7. The Steady State Approximation</a:t>
            </a:r>
          </a:p>
          <a:p>
            <a:pPr marL="1206500" lvl="2"/>
            <a:r>
              <a:rPr lang="en-US"/>
              <a:t>8. Rate Determining Step</a:t>
            </a:r>
          </a:p>
          <a:p>
            <a:pPr marL="1206500" lvl="2"/>
            <a:r>
              <a:rPr lang="en-US"/>
              <a:t>9. Homogeneous and Enzymatic Catalysis</a:t>
            </a:r>
          </a:p>
          <a:p>
            <a:pPr marL="1206500" lvl="2"/>
            <a:r>
              <a:rPr lang="en-US"/>
              <a:t>10. Heterogeneous Catalysis</a:t>
            </a:r>
          </a:p>
          <a:p>
            <a:pPr marL="762000" lvl="1"/>
            <a:r>
              <a:rPr lang="en-US"/>
              <a:t>B. Kinetics Experiments</a:t>
            </a:r>
          </a:p>
          <a:p>
            <a:pPr marL="762000" lvl="1"/>
            <a:r>
              <a:rPr lang="en-US"/>
              <a:t>C. Analysis of Kinetics Data</a:t>
            </a:r>
          </a:p>
          <a:p>
            <a:r>
              <a:rPr lang="en-US"/>
              <a:t>Part III - Chemical Reaction Engineering</a:t>
            </a:r>
          </a:p>
          <a:p>
            <a:r>
              <a:rPr lang="en-US"/>
              <a:t>Part IV - Non-Ideal Reactions and Reactors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Where </a:t>
            </a:r>
            <a:r>
              <a:rPr lang="en-US" smtClean="0"/>
              <a:t>We’ve Been</a:t>
            </a:r>
            <a:endParaRPr lang="en-US" dirty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 - Chemical Reactions</a:t>
            </a:r>
          </a:p>
          <a:p>
            <a:r>
              <a:rPr lang="en-US"/>
              <a:t>Part II - Chemical Reaction Kinetics</a:t>
            </a:r>
          </a:p>
          <a:p>
            <a:pPr marL="762000" lvl="1"/>
            <a:r>
              <a:rPr lang="en-US"/>
              <a:t>A. Rate Expressions</a:t>
            </a:r>
          </a:p>
          <a:p>
            <a:pPr marL="1206500" lvl="2"/>
            <a:r>
              <a:rPr lang="en-US"/>
              <a:t>4. Reaction Rates and Temperature Effects</a:t>
            </a:r>
          </a:p>
          <a:p>
            <a:pPr marL="1206500" lvl="2"/>
            <a:r>
              <a:rPr lang="en-US"/>
              <a:t>5. Empirical and Theoretical Rate Expressions</a:t>
            </a:r>
          </a:p>
          <a:p>
            <a:pPr marL="1206500" lvl="2"/>
            <a:r>
              <a:rPr lang="en-US"/>
              <a:t>6. Reaction Mechanisms</a:t>
            </a:r>
          </a:p>
          <a:p>
            <a:pPr marL="1206500" lvl="2"/>
            <a:r>
              <a:rPr lang="en-US"/>
              <a:t>7. The Steady State Approximation</a:t>
            </a:r>
          </a:p>
          <a:p>
            <a:pPr marL="1206500" lvl="2"/>
            <a:r>
              <a:rPr lang="en-US"/>
              <a:t>8. Rate Determining Step</a:t>
            </a:r>
          </a:p>
          <a:p>
            <a:pPr marL="1206500" lvl="2"/>
            <a:r>
              <a:rPr lang="en-US"/>
              <a:t>9. Homogeneous and Enzymatic Catalysis</a:t>
            </a:r>
          </a:p>
          <a:p>
            <a:pPr marL="1206500" lvl="2"/>
            <a:r>
              <a:rPr lang="en-US"/>
              <a:t>10. Heterogeneous Catalysis</a:t>
            </a:r>
          </a:p>
          <a:p>
            <a:pPr marL="762000" lvl="1"/>
            <a:r>
              <a:rPr lang="en-US"/>
              <a:t>B. Kinetics Experiments</a:t>
            </a:r>
          </a:p>
          <a:p>
            <a:pPr marL="762000" lvl="1"/>
            <a:r>
              <a:rPr lang="en-US"/>
              <a:t>C. Analysis of Kinetics Data</a:t>
            </a:r>
          </a:p>
          <a:p>
            <a:r>
              <a:rPr lang="en-US"/>
              <a:t>Part III - Chemical Reaction Engineering</a:t>
            </a:r>
          </a:p>
          <a:p>
            <a:r>
              <a:rPr lang="en-US"/>
              <a:t>Part IV - Non-Ideal Reactions and Reactors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Unit 4 Summary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Rates</a:t>
            </a:r>
          </a:p>
          <a:p>
            <a:pPr marL="762000" lvl="1"/>
            <a:r>
              <a:rPr lang="en-US"/>
              <a:t>Rate with respect to a participant species:</a:t>
            </a:r>
          </a:p>
          <a:p>
            <a:pPr marL="762000" lvl="1">
              <a:spcBef>
                <a:spcPts val="1900"/>
              </a:spcBef>
            </a:pPr>
            <a:r>
              <a:rPr lang="en-US"/>
              <a:t>Generalized rate:</a:t>
            </a:r>
          </a:p>
          <a:p>
            <a:pPr marL="762000" lvl="1">
              <a:spcBef>
                <a:spcPts val="4600"/>
              </a:spcBef>
            </a:pPr>
            <a:r>
              <a:rPr lang="en-US"/>
              <a:t>Cell growth rate:</a:t>
            </a:r>
          </a:p>
          <a:p>
            <a:pPr marL="762000" lvl="1">
              <a:spcBef>
                <a:spcPts val="3400"/>
              </a:spcBef>
            </a:pPr>
            <a:r>
              <a:rPr lang="en-US"/>
              <a:t>Specific cell growth rate:</a:t>
            </a:r>
          </a:p>
          <a:p>
            <a:pPr marL="762000" lvl="1"/>
            <a:r>
              <a:rPr lang="en-US"/>
              <a:t>Relationships</a:t>
            </a:r>
          </a:p>
          <a:p>
            <a:pPr marL="1206500" lvl="2">
              <a:spcBef>
                <a:spcPts val="1500"/>
              </a:spcBef>
            </a:pPr>
            <a:r>
              <a:rPr lang="en-US"/>
              <a:t> </a:t>
            </a:r>
          </a:p>
          <a:p>
            <a:pPr>
              <a:spcBef>
                <a:spcPts val="3100"/>
              </a:spcBef>
            </a:pPr>
            <a:r>
              <a:rPr lang="en-US"/>
              <a:t>Normalization of Rates</a:t>
            </a:r>
          </a:p>
          <a:p>
            <a:pPr marL="762000" lvl="1"/>
            <a:r>
              <a:rPr lang="en-US"/>
              <a:t>Makes the rate an intensive quantity</a:t>
            </a:r>
          </a:p>
          <a:p>
            <a:pPr marL="762000" lvl="1"/>
            <a:r>
              <a:rPr lang="en-US"/>
              <a:t>Best to normalize using the size of the location where the reaction actually occurs</a:t>
            </a:r>
          </a:p>
          <a:p>
            <a:pPr marL="1206500" lvl="2"/>
            <a:r>
              <a:rPr lang="en-US"/>
              <a:t>fluid volume, catalyst area, interfacial area between two fluids, etc.</a:t>
            </a:r>
          </a:p>
          <a:p>
            <a:r>
              <a:rPr lang="en-US"/>
              <a:t>Rate Expressions</a:t>
            </a:r>
          </a:p>
          <a:p>
            <a:pPr marL="762000" lvl="1"/>
            <a:r>
              <a:rPr lang="en-US"/>
              <a:t>Mathematical model for net rate as a function of temperature, pressure and composition</a:t>
            </a:r>
          </a:p>
          <a:p>
            <a:pPr marL="762000" lvl="1"/>
            <a:r>
              <a:rPr lang="en-US"/>
              <a:t>Single valued</a:t>
            </a:r>
          </a:p>
          <a:p>
            <a:pPr marL="762000" lvl="1"/>
            <a:r>
              <a:rPr lang="en-US"/>
              <a:t>Must evaluate to zero at equilibrium values of temperature, pressure and composition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413" y="1827213"/>
            <a:ext cx="1571625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0800" y="2311400"/>
            <a:ext cx="1698625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500" y="3173413"/>
            <a:ext cx="16986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600" y="3848100"/>
            <a:ext cx="120967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5400" y="4978400"/>
            <a:ext cx="1235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0" y="4737100"/>
            <a:ext cx="1287463" cy="92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Source of rate expressions</a:t>
            </a:r>
          </a:p>
          <a:p>
            <a:pPr marL="762000" lvl="1"/>
            <a:r>
              <a:rPr lang="en-US"/>
              <a:t>Not from stoichiometry (except special cases to be discussed in Units 5 and 6)</a:t>
            </a:r>
          </a:p>
          <a:p>
            <a:pPr marL="762000" lvl="1"/>
            <a:r>
              <a:rPr lang="en-US"/>
              <a:t>Determined experimentally</a:t>
            </a:r>
          </a:p>
          <a:p>
            <a:pPr marL="1206500" lvl="2"/>
            <a:r>
              <a:rPr lang="en-US"/>
              <a:t>Choose a reactor for the experiments</a:t>
            </a:r>
          </a:p>
          <a:p>
            <a:pPr marL="1651000" lvl="3"/>
            <a:r>
              <a:rPr lang="en-US"/>
              <a:t>Generate design equations for that reactor and validate them</a:t>
            </a:r>
          </a:p>
          <a:p>
            <a:pPr marL="1206500" lvl="2"/>
            <a:r>
              <a:rPr lang="en-US"/>
              <a:t>Gather experimental data that, at the minimum, span the range of the environmental variables for which the rate expression will be used</a:t>
            </a:r>
          </a:p>
          <a:p>
            <a:pPr marL="1206500" lvl="2"/>
            <a:r>
              <a:rPr lang="en-US"/>
              <a:t>Pick a mathematical function to be tested as a rate expression</a:t>
            </a:r>
          </a:p>
          <a:p>
            <a:pPr marL="1206500" lvl="2"/>
            <a:r>
              <a:rPr lang="en-US"/>
              <a:t>Substitute the rate expression into the design equations and fit the resulting equation(s) to the experimental data</a:t>
            </a:r>
          </a:p>
          <a:p>
            <a:pPr marL="1206500" lvl="2"/>
            <a:r>
              <a:rPr lang="en-US"/>
              <a:t>Decide whether the fit of the design equation to the data is acceptable; pick new mathematical function and iterate if it is not acceptable</a:t>
            </a:r>
          </a:p>
          <a:p>
            <a:r>
              <a:rPr lang="en-US"/>
              <a:t>Temperature dependent quantities in rate expressions</a:t>
            </a:r>
          </a:p>
          <a:p>
            <a:pPr marL="762000" lvl="1"/>
            <a:r>
              <a:rPr lang="en-US"/>
              <a:t>Concentrations or partial pressures of gasses (e. g. ideal gas law)</a:t>
            </a:r>
          </a:p>
          <a:p>
            <a:pPr marL="762000" lvl="1"/>
            <a:r>
              <a:rPr lang="en-US"/>
              <a:t>Equilibrium constants (recall from Unit 3)</a:t>
            </a:r>
          </a:p>
          <a:p>
            <a:pPr marL="762000" lvl="1"/>
            <a:r>
              <a:rPr lang="en-US"/>
              <a:t>Rate coefficients</a:t>
            </a:r>
          </a:p>
          <a:p>
            <a:pPr marL="1206500" lvl="2"/>
            <a:r>
              <a:rPr lang="en-US"/>
              <a:t>Arrhenius expression is the most common model: </a:t>
            </a:r>
          </a:p>
          <a:p>
            <a:pPr marL="1651000" lvl="3">
              <a:spcBef>
                <a:spcPts val="2500"/>
              </a:spcBef>
            </a:pPr>
            <a:r>
              <a:rPr lang="en-US"/>
              <a:t>Pre-exponential factor, </a:t>
            </a:r>
            <a:r>
              <a:rPr lang="en-US" i="1"/>
              <a:t>k</a:t>
            </a:r>
            <a:r>
              <a:rPr lang="en-US" i="1" baseline="-6000"/>
              <a:t>0,j</a:t>
            </a:r>
            <a:r>
              <a:rPr lang="en-US"/>
              <a:t>, and activation energy, </a:t>
            </a:r>
            <a:r>
              <a:rPr lang="en-US" i="1"/>
              <a:t>E</a:t>
            </a:r>
            <a:r>
              <a:rPr lang="en-US" i="1" baseline="-6000"/>
              <a:t>j</a:t>
            </a:r>
            <a:r>
              <a:rPr lang="en-US"/>
              <a:t>, commonly found by fitting the linearized Arrhenius expression to experimentally determined values of </a:t>
            </a:r>
            <a:r>
              <a:rPr lang="en-US" i="1"/>
              <a:t>k</a:t>
            </a:r>
            <a:r>
              <a:rPr lang="en-US" i="1" baseline="-6000"/>
              <a:t>j</a:t>
            </a:r>
            <a:r>
              <a:rPr lang="en-US"/>
              <a:t> at several temperatures </a:t>
            </a:r>
          </a:p>
          <a:p>
            <a:pPr marL="2095500" lvl="4">
              <a:spcBef>
                <a:spcPts val="1900"/>
              </a:spcBef>
            </a:pPr>
            <a:r>
              <a:rPr lang="en-US"/>
              <a:t> </a:t>
            </a:r>
          </a:p>
          <a:p>
            <a:pPr marL="1206500" lvl="2">
              <a:spcBef>
                <a:spcPts val="2800"/>
              </a:spcBef>
            </a:pPr>
            <a:r>
              <a:rPr lang="en-US"/>
              <a:t>Models other than the Arrhenius expression are sometimes used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400" y="5829300"/>
            <a:ext cx="2446338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00" y="7518400"/>
            <a:ext cx="3916363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xfrm>
            <a:off x="1270000" y="4521200"/>
            <a:ext cx="10464800" cy="698500"/>
          </a:xfrm>
          <a:ln/>
        </p:spPr>
        <p:txBody>
          <a:bodyPr/>
          <a:lstStyle/>
          <a:p>
            <a:r>
              <a:rPr lang="en-US"/>
              <a:t>Questions?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Effect of Stoichiometry on Reaction Rates and Extents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You will be assigned to complete one of the three handouts for today</a:t>
            </a:r>
            <a:r>
              <a:rPr lang="ja-JP" altLang="en-US">
                <a:latin typeface="Arial"/>
              </a:rPr>
              <a:t>’</a:t>
            </a:r>
            <a:r>
              <a:rPr lang="en-US"/>
              <a:t>s class and given 5 minutes to do so</a:t>
            </a:r>
          </a:p>
          <a:p>
            <a:r>
              <a:rPr lang="en-US"/>
              <a:t>All those working on handout A will come to a consensus on the correct answers and write them on the chalkboard; those working on handout B or handout C will do the same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Effect of Stoichiometry on Reaction Rates and Extents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You will be assigned to complete one of the three handouts for today</a:t>
            </a:r>
            <a:r>
              <a:rPr lang="ja-JP" altLang="en-US">
                <a:latin typeface="Arial"/>
              </a:rPr>
              <a:t>’</a:t>
            </a:r>
            <a:r>
              <a:rPr lang="en-US"/>
              <a:t>s class and given 5 minutes to do so</a:t>
            </a:r>
          </a:p>
          <a:p>
            <a:r>
              <a:rPr lang="en-US"/>
              <a:t>All those working on handout A will come to a consensus on the correct answers and write them on the chalkboard; those working on handout B or handout C will do the same</a:t>
            </a:r>
          </a:p>
          <a:p>
            <a:endParaRPr lang="en-US"/>
          </a:p>
          <a:p>
            <a:r>
              <a:rPr lang="en-US"/>
              <a:t>All three groups were working on the same problem; the only difference is the set of stoichiometric coefficients used when writing the reaction</a:t>
            </a:r>
          </a:p>
          <a:p>
            <a:r>
              <a:rPr lang="en-US"/>
              <a:t>Compare the results</a:t>
            </a:r>
          </a:p>
          <a:p>
            <a:pPr marL="762000" lvl="1"/>
            <a:r>
              <a:rPr lang="en-US"/>
              <a:t>Which are the same?</a:t>
            </a:r>
          </a:p>
          <a:p>
            <a:pPr marL="762000" lvl="1"/>
            <a:r>
              <a:rPr lang="en-US"/>
              <a:t>Which are different?</a:t>
            </a:r>
          </a:p>
          <a:p>
            <a:pPr marL="1206500" lvl="2"/>
            <a:r>
              <a:rPr lang="en-US"/>
              <a:t>If each group had solved a kinetics problem to find the conversion after some amount of time using one of the rate expressions that differ, would the groups get the same answer or different answers?</a:t>
            </a:r>
          </a:p>
          <a:p>
            <a:pPr marL="1206500" lvl="2"/>
            <a:r>
              <a:rPr lang="en-US"/>
              <a:t>If you started solving a kinetics problem by writing a mole table based on the A handout and then used a generalized rate expression from the B handout, would you get the same answer as someone who used the A handout for both the mole table and the rate expression? Would someone who used the A handout for both the mole table and the rate expression get a different answer than someone who used the B handout for both the mole table and the rate expression?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Arrhenius Problem Types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70000" y="1447800"/>
            <a:ext cx="10464800" cy="7467600"/>
          </a:xfrm>
          <a:ln/>
        </p:spPr>
        <p:txBody>
          <a:bodyPr/>
          <a:lstStyle/>
          <a:p>
            <a:pPr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r>
              <a:rPr lang="en-US"/>
              <a:t>You have been assigned to a group of three students, and your group has been assigned one of the following problems. Set up the solution to the problem you have been assigned.</a:t>
            </a:r>
          </a:p>
          <a:p>
            <a:pPr lvl="1"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endParaRPr lang="en-US"/>
          </a:p>
          <a:p>
            <a:pPr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r>
              <a:rPr lang="en-US"/>
              <a:t>1. The rate coefficient for a reaction is 0.304 min</a:t>
            </a:r>
            <a:r>
              <a:rPr lang="en-US" baseline="32000"/>
              <a:t>-1</a:t>
            </a:r>
            <a:r>
              <a:rPr lang="en-US"/>
              <a:t> at 30 °C. The activation energy for that rate coefficient is 61.1 kJ mol</a:t>
            </a:r>
            <a:r>
              <a:rPr lang="en-US" baseline="32000"/>
              <a:t>-1</a:t>
            </a:r>
            <a:r>
              <a:rPr lang="en-US"/>
              <a:t>. Assuming Arrhenius behavior, what is the rate coefficient at 65 °C?</a:t>
            </a:r>
          </a:p>
          <a:p>
            <a:pPr lvl="1"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endParaRPr lang="en-US"/>
          </a:p>
          <a:p>
            <a:pPr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r>
              <a:rPr lang="en-US"/>
              <a:t>2. If a rate coefficient doubles when the temperature is raised from </a:t>
            </a:r>
            <a:br>
              <a:rPr lang="en-US"/>
            </a:br>
            <a:r>
              <a:rPr lang="en-US"/>
              <a:t>22 °C to 45 °C, what is the value of the corresponding activation energy? If the rate coefficient at 40 °C is 3.07 x 10</a:t>
            </a:r>
            <a:r>
              <a:rPr lang="en-US" baseline="32000"/>
              <a:t>-4</a:t>
            </a:r>
            <a:r>
              <a:rPr lang="en-US"/>
              <a:t> s</a:t>
            </a:r>
            <a:r>
              <a:rPr lang="en-US" baseline="32000"/>
              <a:t>-1</a:t>
            </a:r>
            <a:r>
              <a:rPr lang="en-US"/>
              <a:t>, what is its value at 32 °C?</a:t>
            </a:r>
          </a:p>
          <a:p>
            <a:pPr lvl="1"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endParaRPr lang="en-US"/>
          </a:p>
          <a:p>
            <a:pPr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r>
              <a:rPr lang="en-US"/>
              <a:t>3. The rate coefficient for a particular reaction varies with temperature as follows:</a:t>
            </a:r>
          </a:p>
          <a:p>
            <a:pPr lvl="1"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endParaRPr lang="en-US"/>
          </a:p>
          <a:p>
            <a:pPr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r>
              <a:rPr lang="en-US"/>
              <a:t>T(°C)		25	35	45	55	65</a:t>
            </a:r>
          </a:p>
          <a:p>
            <a:pPr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r>
              <a:rPr lang="en-US"/>
              <a:t>10</a:t>
            </a:r>
            <a:r>
              <a:rPr lang="en-US" baseline="32000"/>
              <a:t>3</a:t>
            </a:r>
            <a:r>
              <a:rPr lang="en-US"/>
              <a:t> x k, min</a:t>
            </a:r>
            <a:r>
              <a:rPr lang="en-US" baseline="32000"/>
              <a:t>-1</a:t>
            </a:r>
            <a:r>
              <a:rPr lang="en-US"/>
              <a:t>		0.8	3.8	15.1	46.7	151</a:t>
            </a:r>
          </a:p>
          <a:p>
            <a:pPr marL="889000" lvl="2" indent="0"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endParaRPr lang="en-US"/>
          </a:p>
          <a:p>
            <a:pPr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r>
              <a:rPr lang="en-US"/>
              <a:t>Determine the pre-exponential factor and the activation energy.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Teach Each Other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70000" y="1447800"/>
            <a:ext cx="10464800" cy="7467600"/>
          </a:xfrm>
          <a:ln/>
        </p:spPr>
        <p:txBody>
          <a:bodyPr/>
          <a:lstStyle/>
          <a:p>
            <a:pPr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r>
              <a:rPr lang="en-US"/>
              <a:t>You are now the only person in your group of three who solved your problem. Each person explain to the other two how to solve your problem.</a:t>
            </a:r>
          </a:p>
          <a:p>
            <a:pPr lvl="1"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endParaRPr lang="en-US"/>
          </a:p>
          <a:p>
            <a:pPr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r>
              <a:rPr lang="en-US"/>
              <a:t>1. The rate coefficient for a reaction is 0.304 min</a:t>
            </a:r>
            <a:r>
              <a:rPr lang="en-US" baseline="32000"/>
              <a:t>-1</a:t>
            </a:r>
            <a:r>
              <a:rPr lang="en-US"/>
              <a:t> at 30 °C. The activation energy for that rate coefficient is 61.1 kJ mol</a:t>
            </a:r>
            <a:r>
              <a:rPr lang="en-US" baseline="32000"/>
              <a:t>-1</a:t>
            </a:r>
            <a:r>
              <a:rPr lang="en-US"/>
              <a:t>. Assuming Arrhenius behavior, what is the rate coefficient at 65 °C?</a:t>
            </a:r>
          </a:p>
          <a:p>
            <a:pPr lvl="1"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endParaRPr lang="en-US"/>
          </a:p>
          <a:p>
            <a:pPr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r>
              <a:rPr lang="en-US"/>
              <a:t>2. If a rate coefficient doubles when the temperature is raised from </a:t>
            </a:r>
            <a:br>
              <a:rPr lang="en-US"/>
            </a:br>
            <a:r>
              <a:rPr lang="en-US"/>
              <a:t>22 °C to 45 °C, what is the value of the corresponding activation energy? If the rate coefficient at 40 °C is 3.07 x 10</a:t>
            </a:r>
            <a:r>
              <a:rPr lang="en-US" baseline="32000"/>
              <a:t>-4</a:t>
            </a:r>
            <a:r>
              <a:rPr lang="en-US"/>
              <a:t> s</a:t>
            </a:r>
            <a:r>
              <a:rPr lang="en-US" baseline="32000"/>
              <a:t>-1</a:t>
            </a:r>
            <a:r>
              <a:rPr lang="en-US"/>
              <a:t>, what is its value at 32 °C?</a:t>
            </a:r>
          </a:p>
          <a:p>
            <a:pPr lvl="1"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endParaRPr lang="en-US"/>
          </a:p>
          <a:p>
            <a:pPr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r>
              <a:rPr lang="en-US"/>
              <a:t>3. The rate coefficient for a particular reaction varies with temperature as follows:</a:t>
            </a:r>
          </a:p>
          <a:p>
            <a:pPr lvl="1"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endParaRPr lang="en-US"/>
          </a:p>
          <a:p>
            <a:pPr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r>
              <a:rPr lang="en-US"/>
              <a:t>T(°C)		25	35	45	55	65</a:t>
            </a:r>
          </a:p>
          <a:p>
            <a:pPr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r>
              <a:rPr lang="en-US"/>
              <a:t>10</a:t>
            </a:r>
            <a:r>
              <a:rPr lang="en-US" baseline="32000"/>
              <a:t>3</a:t>
            </a:r>
            <a:r>
              <a:rPr lang="en-US"/>
              <a:t> x k, min</a:t>
            </a:r>
            <a:r>
              <a:rPr lang="en-US" baseline="32000"/>
              <a:t>-1</a:t>
            </a:r>
            <a:r>
              <a:rPr lang="en-US"/>
              <a:t>		0.8	3.8	15.1	46.7	151</a:t>
            </a:r>
          </a:p>
          <a:p>
            <a:pPr marL="889000" lvl="2" indent="0"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endParaRPr lang="en-US"/>
          </a:p>
          <a:p>
            <a:pPr>
              <a:tabLst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  <a:tab pos="2579688" algn="l"/>
                <a:tab pos="3879850" algn="l"/>
                <a:tab pos="5181600" algn="l"/>
                <a:tab pos="6481763" algn="l"/>
                <a:tab pos="7781925" algn="l"/>
                <a:tab pos="9082088" algn="l"/>
              </a:tabLst>
            </a:pPr>
            <a:r>
              <a:rPr lang="en-US"/>
              <a:t>Determine the pre-exponential factor and the activation energy.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"/>
        <a:ea typeface="Heiti SC Medium"/>
        <a:cs typeface="Heiti SC Medium"/>
      </a:majorFont>
      <a:minorFont>
        <a:latin typeface="Helvetica"/>
        <a:ea typeface="Heiti SC Medium"/>
        <a:cs typeface="Heiti SC Medium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944</Words>
  <Characters>0</Characters>
  <Application>Microsoft Macintosh PowerPoint</Application>
  <PresentationFormat>Custom</PresentationFormat>
  <Lines>0</Lines>
  <Paragraphs>105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11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Title &amp; Subtitle</vt:lpstr>
      <vt:lpstr>Title &amp; Bullets</vt:lpstr>
      <vt:lpstr>Bullets</vt:lpstr>
      <vt:lpstr>Title - Top</vt:lpstr>
      <vt:lpstr>Photo - Vertical</vt:lpstr>
      <vt:lpstr>Photo - Horizontal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A First Course on Kinetics and Reaction Engineering</vt:lpstr>
      <vt:lpstr>Where We’ve Been</vt:lpstr>
      <vt:lpstr>Unit 4 Summary</vt:lpstr>
      <vt:lpstr>PowerPoint Presentation</vt:lpstr>
      <vt:lpstr>Questions?</vt:lpstr>
      <vt:lpstr>Effect of Stoichiometry on Reaction Rates and Extents</vt:lpstr>
      <vt:lpstr>Effect of Stoichiometry on Reaction Rates and Extents</vt:lpstr>
      <vt:lpstr>Arrhenius Problem Types</vt:lpstr>
      <vt:lpstr>Teach Each Other</vt:lpstr>
      <vt:lpstr>Where We’re Going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First Course on Kinetics and Reaction Engineering</dc:title>
  <dc:subject/>
  <dc:creator/>
  <cp:keywords/>
  <dc:description/>
  <cp:lastModifiedBy>Carl Lund</cp:lastModifiedBy>
  <cp:revision>2</cp:revision>
  <dcterms:modified xsi:type="dcterms:W3CDTF">2014-02-17T20:33:03Z</dcterms:modified>
</cp:coreProperties>
</file>