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8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84099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257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85357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7795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1943264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70398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70473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62496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628802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3199461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081349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226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029240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77034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9604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73143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0471242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25485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8999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57676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712451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312094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0766727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4249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4981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62512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2613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151109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47985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3883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49508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226137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388597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3060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958265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126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617228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2066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1760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87465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5397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1590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8488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21920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562145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980686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46463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6500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7042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1379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28120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173109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82091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37364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10353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19393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798016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5636835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8579484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60976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26421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8433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7162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743314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36288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9011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04019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93813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510791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637590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2258225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6333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9865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56801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74271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3527992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8250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3300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26649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81019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526501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29678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0925245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4380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05373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59421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53847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489238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559992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0979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97049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999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16953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2509669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92746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445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42268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64608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5577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1676321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5062422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66684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34625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57868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984825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3298688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406915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705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27441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5183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385659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07418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194366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99886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45217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3460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217608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57952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1634453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35195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0007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5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Write Rate Expressions for as Many of the Reactions Below as Possible in 3 Minutes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11213" indent="-493713">
              <a:buClrTx/>
            </a:pPr>
            <a:r>
              <a:rPr lang="en-US"/>
              <a:t>CO + H</a:t>
            </a:r>
            <a:r>
              <a:rPr lang="en-US" baseline="-6000"/>
              <a:t>2</a:t>
            </a:r>
            <a:r>
              <a:rPr lang="en-US"/>
              <a:t>O 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→ CO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CO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6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8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+ 3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 → 3 CO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+ 7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8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Cl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7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Cl + HCl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4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C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HCl + NaOH → NaCl + HCl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COOH +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OH → 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COOCH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3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2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H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endParaRPr lang="en-US">
              <a:latin typeface="Arial" charset="0"/>
              <a:sym typeface="Arial" charset="0"/>
            </a:endParaRPr>
          </a:p>
          <a:p>
            <a:pPr marL="811213" indent="-493713">
              <a:spcBef>
                <a:spcPts val="1800"/>
              </a:spcBef>
              <a:buClrTx/>
            </a:pPr>
            <a:r>
              <a:rPr lang="en-US">
                <a:latin typeface="Arial" charset="0"/>
                <a:cs typeface="Arial" charset="0"/>
                <a:sym typeface="Arial" charset="0"/>
              </a:rPr>
              <a:t>2 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5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→ 2 N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r>
              <a:rPr lang="en-US">
                <a:latin typeface="Arial" charset="0"/>
                <a:cs typeface="Arial" charset="0"/>
                <a:sym typeface="Arial" charset="0"/>
              </a:rPr>
              <a:t> + 5 O</a:t>
            </a:r>
            <a:r>
              <a:rPr lang="en-US" baseline="-6000">
                <a:latin typeface="Arial" charset="0"/>
                <a:cs typeface="Arial" charset="0"/>
                <a:sym typeface="Arial" charset="0"/>
              </a:rPr>
              <a:t>2</a:t>
            </a:r>
            <a:endParaRPr lang="en-US" baseline="-6000">
              <a:latin typeface="Arial" charset="0"/>
              <a:sym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The Source of Rate Expressions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 dirty="0"/>
              <a:t>In general, the rate expression is unrelated to the reaction stoichiometry</a:t>
            </a:r>
          </a:p>
          <a:p>
            <a:pPr marL="762000" lvl="1"/>
            <a:r>
              <a:rPr lang="en-US" dirty="0"/>
              <a:t>You have no way of writing the requested rate expressions</a:t>
            </a:r>
          </a:p>
          <a:p>
            <a:pPr marL="762000" lvl="1"/>
            <a:r>
              <a:rPr lang="en-US" dirty="0"/>
              <a:t>In Unit 5 you will learn about a special kind of reaction called an elementary reaction</a:t>
            </a:r>
          </a:p>
          <a:p>
            <a:pPr marL="1206500" lvl="2">
              <a:buClrTx/>
            </a:pPr>
            <a:r>
              <a:rPr lang="en-US" dirty="0"/>
              <a:t>In an elementary reaction, the reaction equation is an exact description of a single molecular event</a:t>
            </a:r>
          </a:p>
          <a:p>
            <a:pPr marL="1206500" lvl="2">
              <a:buClrTx/>
            </a:pPr>
            <a:r>
              <a:rPr lang="en-US" dirty="0"/>
              <a:t>The rate expression for an elementary reaction </a:t>
            </a:r>
            <a:r>
              <a:rPr lang="en-US" i="1" u="sng" dirty="0"/>
              <a:t>is</a:t>
            </a:r>
            <a:r>
              <a:rPr lang="en-US" dirty="0"/>
              <a:t> related to its stoichiometry</a:t>
            </a:r>
          </a:p>
          <a:p>
            <a:pPr marL="1206500" lvl="2">
              <a:buClrTx/>
            </a:pPr>
            <a:r>
              <a:rPr lang="en-US"/>
              <a:t>You have </a:t>
            </a:r>
            <a:r>
              <a:rPr lang="en-US" smtClean="0"/>
              <a:t>no </a:t>
            </a:r>
            <a:r>
              <a:rPr lang="en-US"/>
              <a:t>way of telling whether a reaction is elementary</a:t>
            </a:r>
          </a:p>
          <a:p>
            <a:pPr>
              <a:buClrTx/>
            </a:pPr>
            <a:r>
              <a:rPr lang="en-US" dirty="0"/>
              <a:t>Rate expressions are established by experiments</a:t>
            </a:r>
          </a:p>
          <a:p>
            <a:pPr marL="762000" lvl="1"/>
            <a:r>
              <a:rPr lang="en-US" dirty="0"/>
              <a:t>Choose a reactor for the experiments</a:t>
            </a:r>
          </a:p>
          <a:p>
            <a:pPr marL="1206500" lvl="2">
              <a:buClrTx/>
            </a:pPr>
            <a:r>
              <a:rPr lang="en-US" dirty="0"/>
              <a:t>Generate design equations for that reactor and validate them</a:t>
            </a:r>
          </a:p>
          <a:p>
            <a:pPr marL="762000" lvl="1"/>
            <a:r>
              <a:rPr lang="en-US" dirty="0"/>
              <a:t>Gather experimental data that, at the minimum, span the range of the environmental variables for which the rate expression will be used</a:t>
            </a:r>
          </a:p>
          <a:p>
            <a:pPr marL="762000" lvl="1"/>
            <a:r>
              <a:rPr lang="en-US" dirty="0"/>
              <a:t>Pick a mathematical function to be tested as a rate expression</a:t>
            </a:r>
          </a:p>
          <a:p>
            <a:pPr marL="762000" lvl="1"/>
            <a:r>
              <a:rPr lang="en-US" dirty="0"/>
              <a:t>Substitute the rate expression into the design equations and fit the resulting equation(s) to the experimental data</a:t>
            </a:r>
          </a:p>
          <a:p>
            <a:pPr marL="762000" lvl="1"/>
            <a:r>
              <a:rPr lang="en-US" dirty="0"/>
              <a:t>Decide whether the fit of the design equation to the data is acceptable; pick new mathematical function and iterate if it is not acceptable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285</Words>
  <Characters>0</Characters>
  <Application>Microsoft Macintosh PowerPoint</Application>
  <PresentationFormat>Custom</PresentationFormat>
  <Lines>0</Lines>
  <Paragraphs>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2</vt:i4>
      </vt:variant>
    </vt:vector>
  </HeadingPairs>
  <TitlesOfParts>
    <vt:vector size="13" baseType="lpstr"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Write Rate Expressions for as Many of the Reactions Below as Possible in 3 Minutes</vt:lpstr>
      <vt:lpstr>The Source of Rate Expressions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Rate Expressions for as Many of the Reactions Below as Possible in 3 Minutes</dc:title>
  <dc:subject/>
  <dc:creator/>
  <cp:keywords/>
  <dc:description/>
  <cp:lastModifiedBy>Carl Lund</cp:lastModifiedBy>
  <cp:revision>2</cp:revision>
  <dcterms:modified xsi:type="dcterms:W3CDTF">2014-02-15T14:19:36Z</dcterms:modified>
</cp:coreProperties>
</file>