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</p:sldMasterIdLst>
  <p:sldIdLst>
    <p:sldId id="256" r:id="rId12"/>
    <p:sldId id="268" r:id="rId13"/>
    <p:sldId id="258" r:id="rId14"/>
    <p:sldId id="271" r:id="rId15"/>
    <p:sldId id="257" r:id="rId16"/>
    <p:sldId id="260" r:id="rId17"/>
    <p:sldId id="272" r:id="rId18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808" y="-112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slide" Target="slides/slide6.xml"/><Relationship Id="rId18" Type="http://schemas.openxmlformats.org/officeDocument/2006/relationships/slide" Target="slides/slide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007221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463344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492816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308115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2863527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07108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089081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235854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372080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6270838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986662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058651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661973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232394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29451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642085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13708830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799864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645891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277458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8980164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4511376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534799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446422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08082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373310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135531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0047454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948531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71358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904058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5208059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2914642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545621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487362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25326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66862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286001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19558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4371085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989524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686409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325395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7198836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4090352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6454368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7247563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28579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48526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181619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248019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2611270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208902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258176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289685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594346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9778235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4145280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3589195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372981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041146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494113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25808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2614887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93088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048859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567861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88803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7018228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77573216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65061672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276408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656235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02148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354278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1367726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85024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502753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66586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056062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7866485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2650557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402829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508401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01149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372642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535545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7627649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9622248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793882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513533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90789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6242227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17486467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5929386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166437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02144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989639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30102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7739078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6601743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78595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148225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864327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8115946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9804693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4674637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31637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029973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299655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2192571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795929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05911520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8308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13614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577384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1317051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1834692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9394900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89916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442138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© 2014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6" Type="http://schemas.openxmlformats.org/officeDocument/2006/relationships/image" Target="../media/image5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First Course on Kinetics and Reaction Engineering</a:t>
            </a:r>
          </a:p>
        </p:txBody>
      </p:sp>
      <p:sp>
        <p:nvSpPr>
          <p:cNvPr id="1229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Class 2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Where We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ve Been</a:t>
            </a:r>
          </a:p>
        </p:txBody>
      </p:sp>
      <p:sp>
        <p:nvSpPr>
          <p:cNvPr id="1331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Part I - Chemical Reactions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1. Stoichiometry and Reaction Progress</a:t>
            </a:r>
          </a:p>
          <a:p>
            <a:pPr marL="762000" lvl="1"/>
            <a:r>
              <a:rPr lang="en-US"/>
              <a:t>2. Reaction Thermochemistry</a:t>
            </a:r>
          </a:p>
          <a:p>
            <a:pPr marL="762000" lvl="1"/>
            <a:r>
              <a:rPr lang="en-US"/>
              <a:t>3. Reaction Equilibrium</a:t>
            </a:r>
          </a:p>
          <a:p>
            <a:r>
              <a:rPr lang="en-US"/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Reaction Thermochemistry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Heat of reaction at 298 K</a:t>
            </a:r>
          </a:p>
          <a:p>
            <a:pPr marL="762000" lvl="1"/>
            <a:r>
              <a:rPr lang="en-US"/>
              <a:t>Using heats of formation at 298 K</a:t>
            </a:r>
          </a:p>
          <a:p>
            <a:pPr marL="1206500" lvl="2"/>
            <a:r>
              <a:rPr lang="en-US"/>
              <a:t> </a:t>
            </a:r>
          </a:p>
          <a:p>
            <a:pPr marL="762000" lvl="1">
              <a:spcBef>
                <a:spcPts val="3600"/>
              </a:spcBef>
            </a:pPr>
            <a:r>
              <a:rPr lang="en-US"/>
              <a:t>Using heats of combustion at 298 K</a:t>
            </a:r>
          </a:p>
          <a:p>
            <a:pPr marL="1206500" lvl="2"/>
            <a:r>
              <a:rPr lang="en-US"/>
              <a:t> </a:t>
            </a:r>
          </a:p>
          <a:p>
            <a:pPr>
              <a:spcBef>
                <a:spcPts val="3600"/>
              </a:spcBef>
            </a:pPr>
            <a:r>
              <a:rPr lang="en-US"/>
              <a:t>Heat of reaction at other temperatures</a:t>
            </a:r>
          </a:p>
          <a:p>
            <a:pPr marL="762000" lvl="1"/>
            <a:r>
              <a:rPr lang="en-US"/>
              <a:t>If there are no phase changes between 298 K and the temperature of interest</a:t>
            </a:r>
          </a:p>
          <a:p>
            <a:pPr marL="1206500" lvl="2">
              <a:spcBef>
                <a:spcPts val="2500"/>
              </a:spcBef>
            </a:pPr>
            <a:r>
              <a:rPr lang="en-US"/>
              <a:t> </a:t>
            </a:r>
          </a:p>
          <a:p>
            <a:pPr>
              <a:spcBef>
                <a:spcPts val="3800"/>
              </a:spcBef>
            </a:pPr>
            <a:r>
              <a:rPr lang="en-US"/>
              <a:t>Gibbs free energy change for reaction at 298 K</a:t>
            </a:r>
          </a:p>
          <a:p>
            <a:pPr marL="762000" lvl="1"/>
            <a:r>
              <a:rPr lang="en-US"/>
              <a:t> </a:t>
            </a:r>
          </a:p>
          <a:p>
            <a:pPr>
              <a:spcBef>
                <a:spcPts val="3600"/>
              </a:spcBef>
            </a:pPr>
            <a:r>
              <a:rPr lang="en-US"/>
              <a:t>Adiabatic temperature change</a:t>
            </a:r>
          </a:p>
          <a:p>
            <a:pPr marL="762000" lvl="1"/>
            <a:r>
              <a:rPr lang="en-US"/>
              <a:t>If there are no phase changes between initial and final temperatures, T</a:t>
            </a:r>
            <a:r>
              <a:rPr lang="en-US" baseline="-6000"/>
              <a:t>1</a:t>
            </a:r>
            <a:r>
              <a:rPr lang="en-US"/>
              <a:t> and T</a:t>
            </a:r>
            <a:r>
              <a:rPr lang="en-US" baseline="-6000"/>
              <a:t>2</a:t>
            </a:r>
            <a:endParaRPr lang="en-US"/>
          </a:p>
          <a:p>
            <a:pPr marL="1206500" lvl="2">
              <a:spcBef>
                <a:spcPts val="2400"/>
              </a:spcBef>
            </a:pPr>
            <a:r>
              <a:rPr lang="en-US"/>
              <a:t> 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800" y="2360613"/>
            <a:ext cx="46609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800" y="3452813"/>
            <a:ext cx="5072063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800" y="5002213"/>
            <a:ext cx="5895975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800" y="6424613"/>
            <a:ext cx="4608513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800" y="7986713"/>
            <a:ext cx="5561013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/>
              <a:t>Questions?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Calculation of Heats of Reaction</a:t>
            </a:r>
          </a:p>
        </p:txBody>
      </p:sp>
      <p:sp>
        <p:nvSpPr>
          <p:cNvPr id="16386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This activity will use the 02_Activity_1_Handout.pdf file; please take it out</a:t>
            </a:r>
          </a:p>
          <a:p>
            <a:r>
              <a:rPr lang="en-US"/>
              <a:t>The handout is a solution to a problem</a:t>
            </a:r>
          </a:p>
          <a:p>
            <a:pPr marL="762000" lvl="1"/>
            <a:r>
              <a:rPr lang="en-US"/>
              <a:t>It presents the calculation of the heat of the water-gas shift reaction at 250 °C</a:t>
            </a:r>
          </a:p>
          <a:p>
            <a:pPr marL="762000" lvl="1"/>
            <a:r>
              <a:rPr lang="en-US"/>
              <a:t>It contains one or more mistakes</a:t>
            </a:r>
          </a:p>
          <a:p>
            <a:r>
              <a:rPr lang="en-US"/>
              <a:t>Identify as many errors as you can in the next ~5 minutes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Heat of Reaction Trends</a:t>
            </a:r>
          </a:p>
        </p:txBody>
      </p:sp>
      <p:sp>
        <p:nvSpPr>
          <p:cNvPr id="1741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The three simulators provided with this unit can be used to calculate the standard heat of three different reactions at varying temperatures, pressures and compositions.</a:t>
            </a:r>
          </a:p>
          <a:p>
            <a:r>
              <a:rPr lang="en-US"/>
              <a:t>Use these simulators to explore how the standard heat of reaction is affected by changes in these variables.</a:t>
            </a:r>
          </a:p>
          <a:p>
            <a:r>
              <a:rPr lang="en-US"/>
              <a:t>Jot down any trends or relationships that you notice as you explore how the heats of reaction vary.</a:t>
            </a:r>
          </a:p>
          <a:p>
            <a:endParaRPr lang="en-US"/>
          </a:p>
          <a:p>
            <a:r>
              <a:rPr lang="en-US"/>
              <a:t>Summarize/Generalize Your Observations</a:t>
            </a:r>
          </a:p>
          <a:p>
            <a:pPr marL="762000" lvl="1"/>
            <a:r>
              <a:rPr lang="en-US"/>
              <a:t>How did the heat of reaction vary (direction and magnitude) with</a:t>
            </a:r>
          </a:p>
          <a:p>
            <a:pPr marL="1206500" lvl="2"/>
            <a:r>
              <a:rPr lang="en-US"/>
              <a:t>temperature?</a:t>
            </a:r>
          </a:p>
          <a:p>
            <a:pPr marL="1206500" lvl="2"/>
            <a:r>
              <a:rPr lang="en-US"/>
              <a:t>pressure?</a:t>
            </a:r>
          </a:p>
          <a:p>
            <a:pPr marL="1206500" lvl="2"/>
            <a:r>
              <a:rPr lang="en-US"/>
              <a:t>composition?</a:t>
            </a:r>
          </a:p>
          <a:p>
            <a:pPr marL="762000" lvl="1"/>
            <a:r>
              <a:rPr lang="en-US"/>
              <a:t>Will it always vary this way for every reaction?</a:t>
            </a:r>
          </a:p>
          <a:p>
            <a:pPr marL="1206500" lvl="2"/>
            <a:r>
              <a:rPr lang="en-US"/>
              <a:t>Why or why not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Where We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re Going</a:t>
            </a:r>
          </a:p>
        </p:txBody>
      </p:sp>
      <p:sp>
        <p:nvSpPr>
          <p:cNvPr id="1843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Part I - Chemical Reactions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1. Stoichiometry and Reaction Progress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2. Reaction Thermochemistry</a:t>
            </a:r>
          </a:p>
          <a:p>
            <a:pPr marL="762000" lvl="1"/>
            <a:r>
              <a:rPr lang="en-US"/>
              <a:t>3. Reaction Equilibrium</a:t>
            </a:r>
          </a:p>
          <a:p>
            <a:r>
              <a:rPr lang="en-US"/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341</Words>
  <Characters>0</Characters>
  <Application>Microsoft Macintosh PowerPoint</Application>
  <PresentationFormat>Custom</PresentationFormat>
  <Lines>0</Lines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7</vt:i4>
      </vt:variant>
    </vt:vector>
  </HeadingPairs>
  <TitlesOfParts>
    <vt:vector size="23" baseType="lpstr">
      <vt:lpstr>Helvetica</vt:lpstr>
      <vt:lpstr>Heiti SC Light</vt:lpstr>
      <vt:lpstr>Heiti SC Medium</vt:lpstr>
      <vt:lpstr>Lucida Grande</vt:lpstr>
      <vt:lpstr>Gill Sans</vt:lpstr>
      <vt:lpstr>Title &amp; Subtitle</vt:lpstr>
      <vt:lpstr>Title &amp; Bullets</vt:lpstr>
      <vt:lpstr>Title - Top</vt:lpstr>
      <vt:lpstr>Photo - Horizontal</vt:lpstr>
      <vt:lpstr>Photo - Vertical</vt:lpstr>
      <vt:lpstr>Bullets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A First Course on Kinetics and Reaction Engineering</vt:lpstr>
      <vt:lpstr>Where We’ve Been</vt:lpstr>
      <vt:lpstr>Reaction Thermochemistry</vt:lpstr>
      <vt:lpstr>Questions?</vt:lpstr>
      <vt:lpstr>Calculation of Heats of Reaction</vt:lpstr>
      <vt:lpstr>Heat of Reaction Trends</vt:lpstr>
      <vt:lpstr>Where We’re Going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1</cp:revision>
  <dcterms:modified xsi:type="dcterms:W3CDTF">2014-01-17T13:08:34Z</dcterms:modified>
</cp:coreProperties>
</file>