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68" r:id="rId13"/>
    <p:sldId id="258" r:id="rId14"/>
    <p:sldId id="271" r:id="rId15"/>
    <p:sldId id="257" r:id="rId16"/>
    <p:sldId id="260" r:id="rId17"/>
    <p:sldId id="272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0722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6334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281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8115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86352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7108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9081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35854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72080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6270838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986662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5865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197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2394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29451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4208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708830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9864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5891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745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980164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511376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3479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642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082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331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553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04745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4853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135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0405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20805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1464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562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48736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532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686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8600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1955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37108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8952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640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25395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19883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4090352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454368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24756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857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8526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8161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4801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611270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0890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58176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8968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4346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778235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4145280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358919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7298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1146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4113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580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614887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088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4885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67861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88803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018228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573216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061672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6408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56235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0214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5427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36772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502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02753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58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606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66485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2650557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0282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8401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01149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2642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5545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62764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622248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9388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3533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0789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24222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486467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92938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6643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2144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8963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010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739078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60174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595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822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64327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11594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80469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67463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637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29973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965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192571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95929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911520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830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1361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7384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31705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834692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394900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9916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213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ve Been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1. Stoichiometry and Reaction Progress</a:t>
            </a:r>
          </a:p>
          <a:p>
            <a:pPr marL="762000" lvl="1"/>
            <a:r>
              <a:rPr lang="en-US"/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Thermochemistry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Heat of reaction at 298 K</a:t>
            </a:r>
          </a:p>
          <a:p>
            <a:pPr marL="762000" lvl="1"/>
            <a:r>
              <a:rPr lang="en-US"/>
              <a:t>Using heats of formation at 298 K</a:t>
            </a:r>
          </a:p>
          <a:p>
            <a:pPr marL="1206500" lvl="2"/>
            <a:r>
              <a:rPr lang="en-US"/>
              <a:t> </a:t>
            </a:r>
          </a:p>
          <a:p>
            <a:pPr marL="762000" lvl="1">
              <a:spcBef>
                <a:spcPts val="3600"/>
              </a:spcBef>
            </a:pPr>
            <a:r>
              <a:rPr lang="en-US"/>
              <a:t>Using heats of combustion at 298 K</a:t>
            </a:r>
          </a:p>
          <a:p>
            <a:pPr marL="1206500" lvl="2"/>
            <a:r>
              <a:rPr lang="en-US"/>
              <a:t> </a:t>
            </a:r>
          </a:p>
          <a:p>
            <a:pPr>
              <a:spcBef>
                <a:spcPts val="3600"/>
              </a:spcBef>
            </a:pPr>
            <a:r>
              <a:rPr lang="en-US"/>
              <a:t>Heat of reaction at other temperatures</a:t>
            </a:r>
          </a:p>
          <a:p>
            <a:pPr marL="762000" lvl="1"/>
            <a:r>
              <a:rPr lang="en-US"/>
              <a:t>If there are no phase changes between 298 K and the temperature of interest</a:t>
            </a:r>
          </a:p>
          <a:p>
            <a:pPr marL="1206500" lvl="2">
              <a:spcBef>
                <a:spcPts val="2500"/>
              </a:spcBef>
            </a:pPr>
            <a:r>
              <a:rPr lang="en-US"/>
              <a:t> </a:t>
            </a:r>
          </a:p>
          <a:p>
            <a:pPr>
              <a:spcBef>
                <a:spcPts val="3800"/>
              </a:spcBef>
            </a:pPr>
            <a:r>
              <a:rPr lang="en-US"/>
              <a:t>Gibbs free energy change for reaction at 298 K</a:t>
            </a:r>
          </a:p>
          <a:p>
            <a:pPr marL="762000" lvl="1"/>
            <a:r>
              <a:rPr lang="en-US"/>
              <a:t> </a:t>
            </a:r>
          </a:p>
          <a:p>
            <a:pPr>
              <a:spcBef>
                <a:spcPts val="3600"/>
              </a:spcBef>
            </a:pPr>
            <a:r>
              <a:rPr lang="en-US"/>
              <a:t>Adiabatic temperature change</a:t>
            </a:r>
          </a:p>
          <a:p>
            <a:pPr marL="762000" lvl="1"/>
            <a:r>
              <a:rPr lang="en-US"/>
              <a:t>If there are no phase changes between initial and final temperatures, T</a:t>
            </a:r>
            <a:r>
              <a:rPr lang="en-US" baseline="-6000"/>
              <a:t>1</a:t>
            </a:r>
            <a:r>
              <a:rPr lang="en-US"/>
              <a:t> and T</a:t>
            </a:r>
            <a:r>
              <a:rPr lang="en-US" baseline="-6000"/>
              <a:t>2</a:t>
            </a:r>
            <a:endParaRPr lang="en-US"/>
          </a:p>
          <a:p>
            <a:pPr marL="1206500" lvl="2">
              <a:spcBef>
                <a:spcPts val="2400"/>
              </a:spcBef>
            </a:pPr>
            <a:r>
              <a:rPr lang="en-US"/>
              <a:t>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360613"/>
            <a:ext cx="4660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452813"/>
            <a:ext cx="5072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5002213"/>
            <a:ext cx="58959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6424613"/>
            <a:ext cx="46085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7986713"/>
            <a:ext cx="556101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Calculation of Heats of Reaction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activity will use the 02_Activity_1_Handout.pdf file; please take it out</a:t>
            </a:r>
          </a:p>
          <a:p>
            <a:r>
              <a:rPr lang="en-US"/>
              <a:t>The handout is a solution to a problem</a:t>
            </a:r>
          </a:p>
          <a:p>
            <a:pPr marL="762000" lvl="1"/>
            <a:r>
              <a:rPr lang="en-US"/>
              <a:t>It presents the calculation of the heat of the water-gas shift reaction at 250 °C</a:t>
            </a:r>
          </a:p>
          <a:p>
            <a:pPr marL="762000" lvl="1"/>
            <a:r>
              <a:rPr lang="en-US"/>
              <a:t>It contains one or more mistakes</a:t>
            </a:r>
          </a:p>
          <a:p>
            <a:r>
              <a:rPr lang="en-US"/>
              <a:t>Identify as many errors as you can in the next ~5 minutes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Heat of Reaction Trends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three simulators provided with this unit can be used to calculate the standard heat of three different reactions at varying temperatures, pressures and compositions.</a:t>
            </a:r>
          </a:p>
          <a:p>
            <a:r>
              <a:rPr lang="en-US"/>
              <a:t>Use these simulators to explore how the standard heat of reaction is affected by changes in these variables.</a:t>
            </a:r>
          </a:p>
          <a:p>
            <a:r>
              <a:rPr lang="en-US"/>
              <a:t>Jot down any trends or relationships that you notice as you explore how the heats of reaction vary.</a:t>
            </a:r>
          </a:p>
          <a:p>
            <a:endParaRPr lang="en-US"/>
          </a:p>
          <a:p>
            <a:r>
              <a:rPr lang="en-US"/>
              <a:t>Summarize/Generalize Your Observations</a:t>
            </a:r>
          </a:p>
          <a:p>
            <a:pPr marL="762000" lvl="1"/>
            <a:r>
              <a:rPr lang="en-US"/>
              <a:t>How did the heat of reaction vary (direction and magnitude) with</a:t>
            </a:r>
          </a:p>
          <a:p>
            <a:pPr marL="1206500" lvl="2"/>
            <a:r>
              <a:rPr lang="en-US"/>
              <a:t>temperature?</a:t>
            </a:r>
          </a:p>
          <a:p>
            <a:pPr marL="1206500" lvl="2"/>
            <a:r>
              <a:rPr lang="en-US"/>
              <a:t>pressure?</a:t>
            </a:r>
          </a:p>
          <a:p>
            <a:pPr marL="1206500" lvl="2"/>
            <a:r>
              <a:rPr lang="en-US"/>
              <a:t>composition?</a:t>
            </a:r>
          </a:p>
          <a:p>
            <a:pPr marL="762000" lvl="1"/>
            <a:r>
              <a:rPr lang="en-US"/>
              <a:t>Will it always vary this way for every reaction?</a:t>
            </a:r>
          </a:p>
          <a:p>
            <a:pPr marL="1206500" lvl="2"/>
            <a:r>
              <a:rPr lang="en-US"/>
              <a:t>Why or why not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 Going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1. Stoichiometry and Reaction Progress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341</Words>
  <Characters>0</Characters>
  <Application>Microsoft Macintosh PowerPoint</Application>
  <PresentationFormat>Custom</PresentationFormat>
  <Lines>0</Lines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We’ve Been</vt:lpstr>
      <vt:lpstr>Reaction Thermochemistry</vt:lpstr>
      <vt:lpstr>Questions?</vt:lpstr>
      <vt:lpstr>Calculation of Heats of Reaction</vt:lpstr>
      <vt:lpstr>Heat of Reaction Trends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1</cp:revision>
  <dcterms:modified xsi:type="dcterms:W3CDTF">2014-01-17T13:08:34Z</dcterms:modified>
</cp:coreProperties>
</file>