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8" r:id="rId13"/>
    <p:sldId id="276" r:id="rId14"/>
    <p:sldId id="271" r:id="rId15"/>
    <p:sldId id="257" r:id="rId16"/>
    <p:sldId id="258" r:id="rId17"/>
    <p:sldId id="259" r:id="rId18"/>
    <p:sldId id="260" r:id="rId19"/>
    <p:sldId id="261" r:id="rId20"/>
    <p:sldId id="272" r:id="rId2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424"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1821217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4884211"/>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3033961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3217533"/>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0811626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3850842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504020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1358208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5885882"/>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8528827"/>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3477038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984751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7682019"/>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91045"/>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08486062"/>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2329537"/>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0659235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7039895"/>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2215236"/>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65050570"/>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590201"/>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7317017"/>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61936909"/>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55732844"/>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2075912"/>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804376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278624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46069493"/>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6862470"/>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5484762"/>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71519689"/>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0962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1222567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582119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04275041"/>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7848096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145483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2496194"/>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993573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2612032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8878628"/>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7452748"/>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92899700"/>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284209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3541237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888772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948625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3443206"/>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850029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0761240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2630713"/>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83444709"/>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701150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8270544"/>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7298054"/>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7457753"/>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9687875"/>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6425908"/>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685252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719840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693860"/>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33070066"/>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385975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0612080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7309464"/>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9263314"/>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213052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80184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297028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6794088"/>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53781605"/>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152375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0409324"/>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1424855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464335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66334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978821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28993249"/>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18881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055945085"/>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107958"/>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002220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56698638"/>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2626264"/>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021853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306276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7896502"/>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65474494"/>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614870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084953"/>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6258795"/>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77717954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2139916"/>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185889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794275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5457254"/>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7409318"/>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0336927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90871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102269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5807681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1321304"/>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7863731"/>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0379132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244945"/>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342795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53314860"/>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385389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9027813"/>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55209619"/>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77117"/>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8856792"/>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9138455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605773"/>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101449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588134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6998022"/>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63197851"/>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63842628"/>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431838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160104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4" Type="http://schemas.openxmlformats.org/officeDocument/2006/relationships/image" Target="../media/image8.emf"/><Relationship Id="rId5" Type="http://schemas.openxmlformats.org/officeDocument/2006/relationships/image" Target="../media/image9.emf"/><Relationship Id="rId6" Type="http://schemas.openxmlformats.org/officeDocument/2006/relationships/image" Target="../media/image10.emf"/><Relationship Id="rId1" Type="http://schemas.openxmlformats.org/officeDocument/2006/relationships/slideLayout" Target="../slideLayouts/slideLayout13.xml"/><Relationship Id="rId2" Type="http://schemas.openxmlformats.org/officeDocument/2006/relationships/image" Target="../media/image6.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2</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Where We</a:t>
            </a:r>
            <a:r>
              <a:rPr lang="ja-JP" altLang="en-US">
                <a:latin typeface="Arial"/>
              </a:rPr>
              <a:t>’</a:t>
            </a:r>
            <a:r>
              <a:rPr lang="en-US"/>
              <a:t>re Going</a:t>
            </a:r>
          </a:p>
        </p:txBody>
      </p:sp>
      <p:sp>
        <p:nvSpPr>
          <p:cNvPr id="21506" name="Rectangle 2"/>
          <p:cNvSpPr>
            <a:spLocks noGrp="1" noChangeArrowheads="1"/>
          </p:cNvSpPr>
          <p:nvPr>
            <p:ph type="body" idx="1"/>
          </p:nvPr>
        </p:nvSpPr>
        <p:spPr>
          <a:ln/>
        </p:spPr>
        <p:txBody>
          <a:bodyPr/>
          <a:lstStyle/>
          <a:p>
            <a:r>
              <a:rPr lang="en-US"/>
              <a:t>Part I - Chemical Reactions</a:t>
            </a:r>
          </a:p>
          <a:p>
            <a:pPr marL="762000" lvl="1"/>
            <a:r>
              <a:rPr lang="en-US">
                <a:solidFill>
                  <a:srgbClr val="B3B3B3"/>
                </a:solidFill>
              </a:rPr>
              <a:t>1. Stoichiometry and Reaction Progress</a:t>
            </a:r>
          </a:p>
          <a:p>
            <a:pPr marL="762000" lvl="1"/>
            <a:r>
              <a:rPr lang="en-US">
                <a:solidFill>
                  <a:srgbClr val="B3B3B3"/>
                </a:solidFill>
              </a:rPr>
              <a:t>2. Reaction Thermochemistry</a:t>
            </a:r>
          </a:p>
          <a:p>
            <a:pPr marL="762000" lvl="1"/>
            <a:r>
              <a:rPr lang="en-US"/>
              <a:t>3. Reaction Equilibrium</a:t>
            </a:r>
          </a:p>
          <a:p>
            <a:r>
              <a:rPr lang="en-US"/>
              <a:t>Part II - Chemical Reaction Kinetics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a:t>Where We</a:t>
            </a:r>
            <a:r>
              <a:rPr lang="ja-JP" altLang="en-US">
                <a:latin typeface="Arial"/>
              </a:rPr>
              <a:t>’</a:t>
            </a:r>
            <a:r>
              <a:rPr lang="en-US"/>
              <a:t>ve Been</a:t>
            </a:r>
          </a:p>
        </p:txBody>
      </p:sp>
      <p:sp>
        <p:nvSpPr>
          <p:cNvPr id="13314" name="Rectangle 2"/>
          <p:cNvSpPr>
            <a:spLocks noGrp="1" noChangeArrowheads="1"/>
          </p:cNvSpPr>
          <p:nvPr>
            <p:ph type="body" idx="1"/>
          </p:nvPr>
        </p:nvSpPr>
        <p:spPr>
          <a:ln/>
        </p:spPr>
        <p:txBody>
          <a:bodyPr/>
          <a:lstStyle/>
          <a:p>
            <a:r>
              <a:rPr lang="en-US"/>
              <a:t>Part I - Chemical Reactions</a:t>
            </a:r>
          </a:p>
          <a:p>
            <a:pPr marL="762000" lvl="1"/>
            <a:r>
              <a:rPr lang="en-US">
                <a:solidFill>
                  <a:srgbClr val="B3B3B3"/>
                </a:solidFill>
              </a:rPr>
              <a:t>1. Stoichiometry and Reaction Progress</a:t>
            </a:r>
          </a:p>
          <a:p>
            <a:pPr marL="762000" lvl="1"/>
            <a:r>
              <a:rPr lang="en-US"/>
              <a:t>2. Reaction Thermochemistry</a:t>
            </a:r>
          </a:p>
          <a:p>
            <a:pPr marL="762000" lvl="1"/>
            <a:r>
              <a:rPr lang="en-US"/>
              <a:t>3. Reaction Equilibrium</a:t>
            </a:r>
          </a:p>
          <a:p>
            <a:r>
              <a:rPr lang="en-US"/>
              <a:t>Part II - Chemical Reaction Kinetics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Reaction Thermochemistry</a:t>
            </a:r>
          </a:p>
        </p:txBody>
      </p:sp>
      <p:sp>
        <p:nvSpPr>
          <p:cNvPr id="14338" name="Rectangle 2"/>
          <p:cNvSpPr>
            <a:spLocks noGrp="1" noChangeArrowheads="1"/>
          </p:cNvSpPr>
          <p:nvPr>
            <p:ph type="body" idx="1"/>
          </p:nvPr>
        </p:nvSpPr>
        <p:spPr>
          <a:ln/>
        </p:spPr>
        <p:txBody>
          <a:bodyPr/>
          <a:lstStyle/>
          <a:p>
            <a:r>
              <a:rPr lang="en-US"/>
              <a:t>Heat of reaction at 298 K</a:t>
            </a:r>
          </a:p>
          <a:p>
            <a:pPr marL="762000" lvl="1"/>
            <a:r>
              <a:rPr lang="en-US"/>
              <a:t>Using heats of formation at 298 K</a:t>
            </a:r>
          </a:p>
          <a:p>
            <a:pPr marL="1206500" lvl="2"/>
            <a:r>
              <a:rPr lang="en-US"/>
              <a:t> </a:t>
            </a:r>
          </a:p>
          <a:p>
            <a:pPr marL="762000" lvl="1">
              <a:spcBef>
                <a:spcPts val="3600"/>
              </a:spcBef>
            </a:pPr>
            <a:r>
              <a:rPr lang="en-US"/>
              <a:t>Using heats of combustion at 298 K</a:t>
            </a:r>
          </a:p>
          <a:p>
            <a:pPr marL="1206500" lvl="2"/>
            <a:r>
              <a:rPr lang="en-US"/>
              <a:t> </a:t>
            </a:r>
          </a:p>
          <a:p>
            <a:pPr>
              <a:spcBef>
                <a:spcPts val="3600"/>
              </a:spcBef>
            </a:pPr>
            <a:r>
              <a:rPr lang="en-US"/>
              <a:t>Heat of reaction at other temperatures</a:t>
            </a:r>
          </a:p>
          <a:p>
            <a:pPr marL="762000" lvl="1"/>
            <a:r>
              <a:rPr lang="en-US"/>
              <a:t>If there are no phase changes between 298 K and the temperature of interest</a:t>
            </a:r>
          </a:p>
          <a:p>
            <a:pPr marL="1206500" lvl="2">
              <a:spcBef>
                <a:spcPts val="2500"/>
              </a:spcBef>
            </a:pPr>
            <a:r>
              <a:rPr lang="en-US"/>
              <a:t> </a:t>
            </a:r>
          </a:p>
          <a:p>
            <a:pPr>
              <a:spcBef>
                <a:spcPts val="3800"/>
              </a:spcBef>
            </a:pPr>
            <a:r>
              <a:rPr lang="en-US"/>
              <a:t>Gibbs free energy change for reaction at 298 K</a:t>
            </a:r>
          </a:p>
          <a:p>
            <a:pPr marL="762000" lvl="1"/>
            <a:r>
              <a:rPr lang="en-US"/>
              <a:t> </a:t>
            </a:r>
          </a:p>
          <a:p>
            <a:pPr>
              <a:spcBef>
                <a:spcPts val="3600"/>
              </a:spcBef>
            </a:pPr>
            <a:r>
              <a:rPr lang="en-US"/>
              <a:t>Adiabatic temperature change</a:t>
            </a:r>
          </a:p>
          <a:p>
            <a:pPr marL="762000" lvl="1"/>
            <a:r>
              <a:rPr lang="en-US"/>
              <a:t>If there are no phase changes between initial and final temperatures, T</a:t>
            </a:r>
            <a:r>
              <a:rPr lang="en-US" baseline="-6000"/>
              <a:t>1</a:t>
            </a:r>
            <a:r>
              <a:rPr lang="en-US"/>
              <a:t> and T</a:t>
            </a:r>
            <a:r>
              <a:rPr lang="en-US" baseline="-6000"/>
              <a:t>2</a:t>
            </a:r>
            <a:endParaRPr lang="en-US"/>
          </a:p>
          <a:p>
            <a:pPr marL="1206500" lvl="2">
              <a:spcBef>
                <a:spcPts val="2400"/>
              </a:spcBef>
            </a:pPr>
            <a:r>
              <a:rPr lang="en-US"/>
              <a:t>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3800" y="2360613"/>
            <a:ext cx="46609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800" y="3452813"/>
            <a:ext cx="507206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800" y="5002213"/>
            <a:ext cx="5895975"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2800" y="6424613"/>
            <a:ext cx="46085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3800" y="7986713"/>
            <a:ext cx="5561013"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a:lstStyle/>
          <a:p>
            <a:r>
              <a:rPr lang="en-US"/>
              <a:t>Calculation of Heats of Reaction</a:t>
            </a:r>
          </a:p>
        </p:txBody>
      </p:sp>
      <p:sp>
        <p:nvSpPr>
          <p:cNvPr id="16386" name="Rectangle 2"/>
          <p:cNvSpPr>
            <a:spLocks noGrp="1" noChangeArrowheads="1"/>
          </p:cNvSpPr>
          <p:nvPr>
            <p:ph type="body" idx="1"/>
          </p:nvPr>
        </p:nvSpPr>
        <p:spPr>
          <a:ln/>
        </p:spPr>
        <p:txBody>
          <a:bodyPr/>
          <a:lstStyle/>
          <a:p>
            <a:r>
              <a:rPr lang="en-US"/>
              <a:t>This activity will use the 02_Activity_1_Handout.pdf file; please take it out</a:t>
            </a:r>
          </a:p>
          <a:p>
            <a:r>
              <a:rPr lang="en-US"/>
              <a:t>The handout is a solution to a problem</a:t>
            </a:r>
          </a:p>
          <a:p>
            <a:pPr marL="762000" lvl="1"/>
            <a:r>
              <a:rPr lang="en-US"/>
              <a:t>It presents the calculation of the heat of the water-gas shift reaction at 250 °C</a:t>
            </a:r>
          </a:p>
          <a:p>
            <a:pPr marL="762000" lvl="1"/>
            <a:r>
              <a:rPr lang="en-US"/>
              <a:t>It contains one or more mistakes</a:t>
            </a:r>
          </a:p>
          <a:p>
            <a:r>
              <a:rPr lang="en-US"/>
              <a:t>Identify as many errors as you can in the next ~5 minutes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ln/>
        </p:spPr>
        <p:txBody>
          <a:bodyPr/>
          <a:lstStyle/>
          <a:p>
            <a:r>
              <a:rPr lang="en-US"/>
              <a:t>Calculation of Heats of Reaction</a:t>
            </a:r>
          </a:p>
        </p:txBody>
      </p:sp>
      <p:sp>
        <p:nvSpPr>
          <p:cNvPr id="17410" name="Rectangle 2"/>
          <p:cNvSpPr>
            <a:spLocks noGrp="1" noChangeArrowheads="1"/>
          </p:cNvSpPr>
          <p:nvPr>
            <p:ph type="body" idx="1"/>
          </p:nvPr>
        </p:nvSpPr>
        <p:spPr>
          <a:ln/>
        </p:spPr>
        <p:txBody>
          <a:bodyPr/>
          <a:lstStyle/>
          <a:p>
            <a:r>
              <a:rPr lang="en-US" dirty="0"/>
              <a:t>This activity will use the 02_Activity_1_Handout.pdf file; please take it out</a:t>
            </a:r>
          </a:p>
          <a:p>
            <a:r>
              <a:rPr lang="en-US" dirty="0"/>
              <a:t>The handout is a solution to a problem</a:t>
            </a:r>
          </a:p>
          <a:p>
            <a:pPr marL="762000" lvl="1"/>
            <a:r>
              <a:rPr lang="en-US" dirty="0"/>
              <a:t>It presents the calculation of the heat of the water-gas shift reaction at 250 °C</a:t>
            </a:r>
          </a:p>
          <a:p>
            <a:pPr marL="762000" lvl="1"/>
            <a:r>
              <a:rPr lang="en-US" dirty="0"/>
              <a:t>It contains one or more mistakes</a:t>
            </a:r>
          </a:p>
          <a:p>
            <a:r>
              <a:rPr lang="en-US" dirty="0"/>
              <a:t>Identify as many errors as you can in the next ~5 minutes</a:t>
            </a:r>
          </a:p>
          <a:p>
            <a:pPr marL="762000" lvl="1"/>
            <a:r>
              <a:rPr lang="en-US" dirty="0"/>
              <a:t>You can</a:t>
            </a:r>
            <a:r>
              <a:rPr lang="ja-JP" altLang="en-US" dirty="0">
                <a:latin typeface="Arial"/>
              </a:rPr>
              <a:t>’</a:t>
            </a:r>
            <a:r>
              <a:rPr lang="en-US" dirty="0"/>
              <a:t>t arbitrarily mix heats of formation and combustion; the calculated heat at 298K is wrong.</a:t>
            </a:r>
          </a:p>
          <a:p>
            <a:pPr marL="1206500" lvl="2"/>
            <a:r>
              <a:rPr lang="en-US" dirty="0"/>
              <a:t>The heat calculated in the solution is for C + CO + O</a:t>
            </a:r>
            <a:r>
              <a:rPr lang="en-US" baseline="-6000" dirty="0"/>
              <a:t>2</a:t>
            </a:r>
            <a:r>
              <a:rPr lang="en-US" dirty="0"/>
              <a:t> + H</a:t>
            </a:r>
            <a:r>
              <a:rPr lang="en-US" baseline="-6000" dirty="0"/>
              <a:t>2</a:t>
            </a:r>
            <a:r>
              <a:rPr lang="en-US" dirty="0">
                <a:cs typeface="Lucida Grande" charset="0"/>
              </a:rPr>
              <a:t>O → 2 CO</a:t>
            </a:r>
            <a:r>
              <a:rPr lang="en-US" baseline="-6000" dirty="0"/>
              <a:t>2</a:t>
            </a:r>
            <a:r>
              <a:rPr lang="en-US" dirty="0"/>
              <a:t> + </a:t>
            </a:r>
            <a:r>
              <a:rPr lang="en-US" dirty="0" smtClean="0"/>
              <a:t>H</a:t>
            </a:r>
            <a:r>
              <a:rPr lang="en-US" baseline="-6000" dirty="0" smtClean="0"/>
              <a:t>2</a:t>
            </a:r>
            <a:r>
              <a:rPr lang="en-US" dirty="0" smtClean="0"/>
              <a:t> (if the correct values of the stoichiometric </a:t>
            </a:r>
            <a:r>
              <a:rPr lang="en-US" smtClean="0"/>
              <a:t>coefficients are used)</a:t>
            </a:r>
            <a:endParaRPr lang="en-US" dirty="0"/>
          </a:p>
          <a:p>
            <a:pPr marL="762000" lvl="1"/>
            <a:r>
              <a:rPr lang="en-US" dirty="0"/>
              <a:t>While the proper sign convention was used, the calculation used the starting moles of reactants and final moles of products where it should have used stoichiometric coefficients.</a:t>
            </a:r>
          </a:p>
          <a:p>
            <a:pPr marL="762000" lvl="1"/>
            <a:r>
              <a:rPr lang="en-US" dirty="0"/>
              <a:t>The calculation failed to account for the latent heat of vaporization of water upon heating from 298 to 543 K</a:t>
            </a:r>
          </a:p>
          <a:p>
            <a:pPr marL="762000" lvl="1"/>
            <a:r>
              <a:rPr lang="en-US" dirty="0"/>
              <a:t>There may be a problem with the heat capacities: it seems odd that hydrogen is nearly equal to the carbon oxides</a:t>
            </a:r>
          </a:p>
          <a:p>
            <a:pPr marL="1206500" lvl="2"/>
            <a:r>
              <a:rPr lang="en-US" dirty="0"/>
              <a:t>Actually, the values are bad because the calculation took the first term of a polynomial expression and ignored the temperature dependent terms (you </a:t>
            </a:r>
            <a:r>
              <a:rPr lang="en-US" dirty="0" err="1"/>
              <a:t>wouldn</a:t>
            </a:r>
            <a:r>
              <a:rPr lang="ja-JP" altLang="en-US" dirty="0">
                <a:latin typeface="Arial"/>
              </a:rPr>
              <a:t>’</a:t>
            </a:r>
            <a:r>
              <a:rPr lang="en-US" dirty="0"/>
              <a:t>t be expected to catch this just by looking at the calculation)</a:t>
            </a:r>
          </a:p>
          <a:p>
            <a:r>
              <a:rPr lang="en-US" dirty="0"/>
              <a:t>Consider how to correct the solution</a:t>
            </a:r>
          </a:p>
          <a:p>
            <a:pPr marL="762000" lvl="1"/>
            <a:r>
              <a:rPr lang="en-US" dirty="0"/>
              <a:t>What equations would you use?</a:t>
            </a:r>
          </a:p>
          <a:p>
            <a:pPr marL="762000" lvl="1"/>
            <a:r>
              <a:rPr lang="en-US" dirty="0"/>
              <a:t>What additional data would you need, beyond what was provided?</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Common Ways to Correct the Mistakes</a:t>
            </a:r>
          </a:p>
        </p:txBody>
      </p:sp>
      <p:sp>
        <p:nvSpPr>
          <p:cNvPr id="18434" name="Rectangle 2"/>
          <p:cNvSpPr>
            <a:spLocks noGrp="1" noChangeArrowheads="1"/>
          </p:cNvSpPr>
          <p:nvPr>
            <p:ph type="body" idx="1"/>
          </p:nvPr>
        </p:nvSpPr>
        <p:spPr>
          <a:ln/>
        </p:spPr>
        <p:txBody>
          <a:bodyPr/>
          <a:lstStyle/>
          <a:p>
            <a:r>
              <a:rPr lang="en-US"/>
              <a:t>Calculation of the heat of reaction at 298 K</a:t>
            </a:r>
          </a:p>
          <a:p>
            <a:pPr marL="762000" lvl="1"/>
            <a:r>
              <a:rPr lang="en-US"/>
              <a:t>Use heats of combustion</a:t>
            </a:r>
          </a:p>
          <a:p>
            <a:pPr marL="1206500" lvl="2"/>
            <a:r>
              <a:rPr lang="en-US"/>
              <a:t>with liquid water as the product</a:t>
            </a:r>
          </a:p>
          <a:p>
            <a:pPr marL="1206500" lvl="2"/>
            <a:r>
              <a:rPr lang="en-US"/>
              <a:t>with hypothetical ideal gas water as the product</a:t>
            </a:r>
          </a:p>
          <a:p>
            <a:pPr marL="762000" lvl="1"/>
            <a:r>
              <a:rPr lang="en-US"/>
              <a:t>Use heat of formation</a:t>
            </a:r>
          </a:p>
          <a:p>
            <a:pPr marL="1206500" lvl="2"/>
            <a:r>
              <a:rPr lang="en-US"/>
              <a:t>with same two standard states</a:t>
            </a:r>
          </a:p>
          <a:p>
            <a:r>
              <a:rPr lang="en-US"/>
              <a:t>Calculation of the heat of reaction at 543 K</a:t>
            </a:r>
          </a:p>
          <a:p>
            <a:endParaRPr lang="en-US"/>
          </a:p>
          <a:p>
            <a:endParaRPr lang="en-US"/>
          </a:p>
          <a:p>
            <a:pPr marL="762000" lvl="1"/>
            <a:r>
              <a:rPr lang="en-US"/>
              <a:t>If liquid water was the standard state</a:t>
            </a:r>
          </a:p>
          <a:p>
            <a:endParaRPr lang="en-US"/>
          </a:p>
          <a:p>
            <a:endParaRPr lang="en-US"/>
          </a:p>
          <a:p>
            <a:pPr marL="762000" lvl="1"/>
            <a:r>
              <a:rPr lang="en-US"/>
              <a:t>If ideal gas water was the standard state</a:t>
            </a:r>
          </a:p>
          <a:p>
            <a:endParaRPr lang="en-US"/>
          </a:p>
          <a:p>
            <a:endParaRPr lang="en-US"/>
          </a:p>
          <a:p>
            <a:endParaRPr lang="en-US"/>
          </a:p>
          <a:p>
            <a:r>
              <a:rPr lang="en-US"/>
              <a:t>It is essential to identify one standard state for each species and then to use that standard state consistently throughout the problem solution</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5538" y="2009775"/>
            <a:ext cx="66103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84900" y="3098800"/>
            <a:ext cx="63674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6613" y="4318000"/>
            <a:ext cx="8789987"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9313" y="5549900"/>
            <a:ext cx="5691187"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843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0900" y="6819900"/>
            <a:ext cx="20447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Heat of Reaction Trends</a:t>
            </a:r>
          </a:p>
        </p:txBody>
      </p:sp>
      <p:sp>
        <p:nvSpPr>
          <p:cNvPr id="19458" name="Rectangle 2"/>
          <p:cNvSpPr>
            <a:spLocks noGrp="1" noChangeArrowheads="1"/>
          </p:cNvSpPr>
          <p:nvPr>
            <p:ph type="body" idx="1"/>
          </p:nvPr>
        </p:nvSpPr>
        <p:spPr>
          <a:ln/>
        </p:spPr>
        <p:txBody>
          <a:bodyPr/>
          <a:lstStyle/>
          <a:p>
            <a:r>
              <a:rPr lang="en-US"/>
              <a:t>The three simulators provided with this unit can be used to calculate the standard heat of three different reactions at varying temperatures, pressures and compositions.</a:t>
            </a:r>
          </a:p>
          <a:p>
            <a:r>
              <a:rPr lang="en-US"/>
              <a:t>Use these simulators to explore how the standard heat of reaction is affected by changes in these variables.</a:t>
            </a:r>
          </a:p>
          <a:p>
            <a:r>
              <a:rPr lang="en-US"/>
              <a:t>Jot down any trends or relationships that you notice as you explore how the heats of reaction vary.</a:t>
            </a:r>
          </a:p>
          <a:p>
            <a:endParaRPr lang="en-US"/>
          </a:p>
          <a:p>
            <a:r>
              <a:rPr lang="en-US"/>
              <a:t>Summarize/Generalize Your Observations</a:t>
            </a:r>
          </a:p>
          <a:p>
            <a:pPr marL="762000" lvl="1"/>
            <a:r>
              <a:rPr lang="en-US"/>
              <a:t>How did the heat of reaction vary (direction and magnitude) with</a:t>
            </a:r>
          </a:p>
          <a:p>
            <a:pPr marL="1206500" lvl="2"/>
            <a:r>
              <a:rPr lang="en-US"/>
              <a:t>temperature?</a:t>
            </a:r>
          </a:p>
          <a:p>
            <a:pPr marL="1206500" lvl="2"/>
            <a:r>
              <a:rPr lang="en-US"/>
              <a:t>pressure?</a:t>
            </a:r>
          </a:p>
          <a:p>
            <a:pPr marL="1206500" lvl="2"/>
            <a:r>
              <a:rPr lang="en-US"/>
              <a:t>composition?</a:t>
            </a:r>
          </a:p>
          <a:p>
            <a:pPr marL="762000" lvl="1"/>
            <a:r>
              <a:rPr lang="en-US"/>
              <a:t>Will it always vary this way for every reaction?</a:t>
            </a:r>
          </a:p>
          <a:p>
            <a:pPr marL="1206500" lvl="2"/>
            <a:r>
              <a:rPr lang="en-US"/>
              <a:t>Why or why not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What Causes the Standard Heat to Vary with T?</a:t>
            </a:r>
          </a:p>
        </p:txBody>
      </p:sp>
      <p:sp>
        <p:nvSpPr>
          <p:cNvPr id="20482" name="Rectangle 2"/>
          <p:cNvSpPr>
            <a:spLocks noGrp="1" noChangeArrowheads="1"/>
          </p:cNvSpPr>
          <p:nvPr>
            <p:ph type="body" idx="1"/>
          </p:nvPr>
        </p:nvSpPr>
        <p:spPr>
          <a:xfrm>
            <a:off x="1270000" y="6337300"/>
            <a:ext cx="10464800" cy="2679700"/>
          </a:xfrm>
          <a:ln/>
        </p:spPr>
        <p:txBody>
          <a:bodyPr/>
          <a:lstStyle/>
          <a:p>
            <a:r>
              <a:rPr lang="en-US" sz="1800">
                <a:solidFill>
                  <a:srgbClr val="FF0000"/>
                </a:solidFill>
              </a:rPr>
              <a:t>The standard heat of reaction</a:t>
            </a:r>
            <a:r>
              <a:rPr lang="en-US" sz="1800"/>
              <a:t> does not depend upon the pressure</a:t>
            </a:r>
          </a:p>
          <a:p>
            <a:r>
              <a:rPr lang="en-US" sz="1800">
                <a:solidFill>
                  <a:srgbClr val="FF0000"/>
                </a:solidFill>
              </a:rPr>
              <a:t>The standard heat of reaction</a:t>
            </a:r>
            <a:r>
              <a:rPr lang="en-US" sz="1800"/>
              <a:t> does not depend upon the composition (by definition)</a:t>
            </a:r>
          </a:p>
          <a:p>
            <a:r>
              <a:rPr lang="en-US" sz="1800">
                <a:solidFill>
                  <a:srgbClr val="0000FF"/>
                </a:solidFill>
              </a:rPr>
              <a:t>The standard heat of reaction at 298 K</a:t>
            </a:r>
            <a:r>
              <a:rPr lang="en-US" sz="1800"/>
              <a:t> does not vary with T</a:t>
            </a:r>
          </a:p>
          <a:p>
            <a:r>
              <a:rPr lang="en-US" sz="1800"/>
              <a:t>The variation of the standard heat with temperature is caused by the </a:t>
            </a:r>
            <a:r>
              <a:rPr lang="en-US" sz="1800">
                <a:solidFill>
                  <a:srgbClr val="008000"/>
                </a:solidFill>
              </a:rPr>
              <a:t>heating and cooling steps</a:t>
            </a:r>
            <a:endParaRPr lang="en-US" sz="1800"/>
          </a:p>
          <a:p>
            <a:pPr marL="762000" lvl="1"/>
            <a:r>
              <a:rPr lang="en-US"/>
              <a:t>Sign and magnitude are hard to predict</a:t>
            </a:r>
          </a:p>
          <a:p>
            <a:pPr marL="762000" lvl="1"/>
            <a:r>
              <a:rPr lang="en-US"/>
              <a:t>Depends on number of reactants and products, relative magnitude of their heat capacities and relative magnitudes of their latent heats (if there are phase changes in the heating and cooling steps)</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6000" y="874713"/>
            <a:ext cx="5895975"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20484" name="AutoShape 4"/>
          <p:cNvSpPr>
            <a:spLocks/>
          </p:cNvSpPr>
          <p:nvPr/>
        </p:nvSpPr>
        <p:spPr bwMode="auto">
          <a:xfrm>
            <a:off x="977900" y="4598988"/>
            <a:ext cx="2921000" cy="1544637"/>
          </a:xfrm>
          <a:prstGeom prst="roundRect">
            <a:avLst>
              <a:gd name="adj" fmla="val 11718"/>
            </a:avLst>
          </a:prstGeom>
          <a:noFill/>
          <a:ln w="25400" cap="flat">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85" name="Rectangle 5"/>
          <p:cNvSpPr>
            <a:spLocks/>
          </p:cNvSpPr>
          <p:nvPr/>
        </p:nvSpPr>
        <p:spPr bwMode="auto">
          <a:xfrm>
            <a:off x="1233488" y="4799013"/>
            <a:ext cx="24161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110612" bIns="38100" anchor="ctr">
            <a:spAutoFit/>
          </a:bodyPr>
          <a:lstStyle/>
          <a:p>
            <a:pPr marL="33338"/>
            <a:r>
              <a:rPr lang="en-US">
                <a:solidFill>
                  <a:srgbClr val="0000FF"/>
                </a:solidFill>
                <a:latin typeface="Gill Sans" charset="0"/>
                <a:ea typeface="ＭＳ Ｐゴシック" charset="0"/>
                <a:cs typeface="Gill Sans" charset="0"/>
                <a:sym typeface="Gill Sans" charset="0"/>
              </a:rPr>
              <a:t>Stoichiometric</a:t>
            </a:r>
          </a:p>
          <a:p>
            <a:pPr marL="33338"/>
            <a:r>
              <a:rPr lang="en-US">
                <a:solidFill>
                  <a:srgbClr val="0000FF"/>
                </a:solidFill>
                <a:latin typeface="Gill Sans" charset="0"/>
                <a:ea typeface="ＭＳ Ｐゴシック" charset="0"/>
                <a:cs typeface="Gill Sans" charset="0"/>
                <a:sym typeface="Gill Sans" charset="0"/>
              </a:rPr>
              <a:t>Amounts of the</a:t>
            </a:r>
          </a:p>
          <a:p>
            <a:pPr marL="33338"/>
            <a:r>
              <a:rPr lang="en-US">
                <a:solidFill>
                  <a:srgbClr val="0000FF"/>
                </a:solidFill>
                <a:latin typeface="Gill Sans" charset="0"/>
                <a:ea typeface="ＭＳ Ｐゴシック" charset="0"/>
                <a:cs typeface="Gill Sans" charset="0"/>
                <a:sym typeface="Gill Sans" charset="0"/>
              </a:rPr>
              <a:t>Reactants at 298K</a:t>
            </a:r>
          </a:p>
        </p:txBody>
      </p:sp>
      <p:sp>
        <p:nvSpPr>
          <p:cNvPr id="20486" name="AutoShape 6"/>
          <p:cNvSpPr>
            <a:spLocks/>
          </p:cNvSpPr>
          <p:nvPr/>
        </p:nvSpPr>
        <p:spPr bwMode="auto">
          <a:xfrm>
            <a:off x="9105900" y="4598988"/>
            <a:ext cx="2921000" cy="1544637"/>
          </a:xfrm>
          <a:prstGeom prst="roundRect">
            <a:avLst>
              <a:gd name="adj" fmla="val 11718"/>
            </a:avLst>
          </a:prstGeom>
          <a:noFill/>
          <a:ln w="25400" cap="flat">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87" name="Rectangle 7"/>
          <p:cNvSpPr>
            <a:spLocks/>
          </p:cNvSpPr>
          <p:nvPr/>
        </p:nvSpPr>
        <p:spPr bwMode="auto">
          <a:xfrm>
            <a:off x="9410700" y="4799013"/>
            <a:ext cx="23161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110612" bIns="38100" anchor="ctr">
            <a:spAutoFit/>
          </a:bodyPr>
          <a:lstStyle/>
          <a:p>
            <a:pPr marL="33338"/>
            <a:r>
              <a:rPr lang="en-US">
                <a:solidFill>
                  <a:srgbClr val="0000FF"/>
                </a:solidFill>
                <a:latin typeface="Gill Sans" charset="0"/>
                <a:ea typeface="ＭＳ Ｐゴシック" charset="0"/>
                <a:cs typeface="Gill Sans" charset="0"/>
                <a:sym typeface="Gill Sans" charset="0"/>
              </a:rPr>
              <a:t>Stoichiometric</a:t>
            </a:r>
          </a:p>
          <a:p>
            <a:pPr marL="33338"/>
            <a:r>
              <a:rPr lang="en-US">
                <a:solidFill>
                  <a:srgbClr val="0000FF"/>
                </a:solidFill>
                <a:latin typeface="Gill Sans" charset="0"/>
                <a:ea typeface="ＭＳ Ｐゴシック" charset="0"/>
                <a:cs typeface="Gill Sans" charset="0"/>
                <a:sym typeface="Gill Sans" charset="0"/>
              </a:rPr>
              <a:t>Amounts of the</a:t>
            </a:r>
          </a:p>
          <a:p>
            <a:pPr marL="33338"/>
            <a:r>
              <a:rPr lang="en-US">
                <a:solidFill>
                  <a:srgbClr val="0000FF"/>
                </a:solidFill>
                <a:latin typeface="Gill Sans" charset="0"/>
                <a:ea typeface="ＭＳ Ｐゴシック" charset="0"/>
                <a:cs typeface="Gill Sans" charset="0"/>
                <a:sym typeface="Gill Sans" charset="0"/>
              </a:rPr>
              <a:t>Products at 298K</a:t>
            </a:r>
          </a:p>
        </p:txBody>
      </p:sp>
      <p:sp>
        <p:nvSpPr>
          <p:cNvPr id="20488" name="Line 8"/>
          <p:cNvSpPr>
            <a:spLocks noChangeShapeType="1"/>
          </p:cNvSpPr>
          <p:nvPr/>
        </p:nvSpPr>
        <p:spPr bwMode="auto">
          <a:xfrm>
            <a:off x="3924300" y="5370513"/>
            <a:ext cx="5160963" cy="3175"/>
          </a:xfrm>
          <a:prstGeom prst="line">
            <a:avLst/>
          </a:prstGeom>
          <a:noFill/>
          <a:ln w="50800" cap="flat">
            <a:solidFill>
              <a:srgbClr val="0000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nvGrpSpPr>
          <p:cNvPr id="20500" name="Group 20"/>
          <p:cNvGrpSpPr>
            <a:grpSpLocks/>
          </p:cNvGrpSpPr>
          <p:nvPr/>
        </p:nvGrpSpPr>
        <p:grpSpPr bwMode="auto">
          <a:xfrm>
            <a:off x="977900" y="2019300"/>
            <a:ext cx="11049000" cy="2563813"/>
            <a:chOff x="0" y="0"/>
            <a:chExt cx="6960" cy="1615"/>
          </a:xfrm>
        </p:grpSpPr>
        <p:sp>
          <p:nvSpPr>
            <p:cNvPr id="20489" name="AutoShape 9"/>
            <p:cNvSpPr>
              <a:spLocks/>
            </p:cNvSpPr>
            <p:nvPr/>
          </p:nvSpPr>
          <p:spPr bwMode="auto">
            <a:xfrm>
              <a:off x="0" y="0"/>
              <a:ext cx="1840" cy="972"/>
            </a:xfrm>
            <a:prstGeom prst="roundRect">
              <a:avLst>
                <a:gd name="adj" fmla="val 11718"/>
              </a:avLst>
            </a:prstGeom>
            <a:noFill/>
            <a:ln w="254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0" name="Rectangle 10"/>
            <p:cNvSpPr>
              <a:spLocks/>
            </p:cNvSpPr>
            <p:nvPr/>
          </p:nvSpPr>
          <p:spPr bwMode="auto">
            <a:xfrm>
              <a:off x="259" y="122"/>
              <a:ext cx="1326"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110612" bIns="38100" anchor="ctr">
              <a:spAutoFit/>
            </a:bodyPr>
            <a:lstStyle/>
            <a:p>
              <a:pPr marL="33338"/>
              <a:r>
                <a:rPr lang="en-US">
                  <a:solidFill>
                    <a:schemeClr val="tx1"/>
                  </a:solidFill>
                  <a:latin typeface="Gill Sans" charset="0"/>
                  <a:ea typeface="ＭＳ Ｐゴシック" charset="0"/>
                  <a:cs typeface="Gill Sans" charset="0"/>
                  <a:sym typeface="Gill Sans" charset="0"/>
                </a:rPr>
                <a:t>Stoichiometric</a:t>
              </a:r>
            </a:p>
            <a:p>
              <a:pPr marL="33338"/>
              <a:r>
                <a:rPr lang="en-US">
                  <a:solidFill>
                    <a:schemeClr val="tx1"/>
                  </a:solidFill>
                  <a:latin typeface="Gill Sans" charset="0"/>
                  <a:ea typeface="ＭＳ Ｐゴシック" charset="0"/>
                  <a:cs typeface="Gill Sans" charset="0"/>
                  <a:sym typeface="Gill Sans" charset="0"/>
                </a:rPr>
                <a:t>Amounts of the</a:t>
              </a:r>
            </a:p>
            <a:p>
              <a:pPr marL="33338"/>
              <a:r>
                <a:rPr lang="en-US">
                  <a:solidFill>
                    <a:schemeClr val="tx1"/>
                  </a:solidFill>
                  <a:latin typeface="Gill Sans" charset="0"/>
                  <a:ea typeface="ＭＳ Ｐゴシック" charset="0"/>
                  <a:cs typeface="Gill Sans" charset="0"/>
                  <a:sym typeface="Gill Sans" charset="0"/>
                </a:rPr>
                <a:t>Reactants at T</a:t>
              </a:r>
            </a:p>
          </p:txBody>
        </p:sp>
        <p:sp>
          <p:nvSpPr>
            <p:cNvPr id="20491" name="AutoShape 11"/>
            <p:cNvSpPr>
              <a:spLocks/>
            </p:cNvSpPr>
            <p:nvPr/>
          </p:nvSpPr>
          <p:spPr bwMode="auto">
            <a:xfrm>
              <a:off x="5120" y="0"/>
              <a:ext cx="1840" cy="972"/>
            </a:xfrm>
            <a:prstGeom prst="roundRect">
              <a:avLst>
                <a:gd name="adj" fmla="val 11718"/>
              </a:avLst>
            </a:prstGeom>
            <a:noFill/>
            <a:ln w="25400"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2" name="Rectangle 12"/>
            <p:cNvSpPr>
              <a:spLocks/>
            </p:cNvSpPr>
            <p:nvPr/>
          </p:nvSpPr>
          <p:spPr bwMode="auto">
            <a:xfrm>
              <a:off x="5379" y="122"/>
              <a:ext cx="1326"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38100" tIns="38100" rIns="110612" bIns="38100" anchor="ctr">
              <a:spAutoFit/>
            </a:bodyPr>
            <a:lstStyle/>
            <a:p>
              <a:pPr marL="33338"/>
              <a:r>
                <a:rPr lang="en-US">
                  <a:solidFill>
                    <a:schemeClr val="tx1"/>
                  </a:solidFill>
                  <a:latin typeface="Gill Sans" charset="0"/>
                  <a:ea typeface="ＭＳ Ｐゴシック" charset="0"/>
                  <a:cs typeface="Gill Sans" charset="0"/>
                  <a:sym typeface="Gill Sans" charset="0"/>
                </a:rPr>
                <a:t>Stoichiometric</a:t>
              </a:r>
            </a:p>
            <a:p>
              <a:pPr marL="33338"/>
              <a:r>
                <a:rPr lang="en-US">
                  <a:solidFill>
                    <a:schemeClr val="tx1"/>
                  </a:solidFill>
                  <a:latin typeface="Gill Sans" charset="0"/>
                  <a:ea typeface="ＭＳ Ｐゴシック" charset="0"/>
                  <a:cs typeface="Gill Sans" charset="0"/>
                  <a:sym typeface="Gill Sans" charset="0"/>
                </a:rPr>
                <a:t>Amounts of the</a:t>
              </a:r>
            </a:p>
            <a:p>
              <a:pPr marL="33338"/>
              <a:r>
                <a:rPr lang="en-US">
                  <a:solidFill>
                    <a:schemeClr val="tx1"/>
                  </a:solidFill>
                  <a:latin typeface="Gill Sans" charset="0"/>
                  <a:ea typeface="ＭＳ Ｐゴシック" charset="0"/>
                  <a:cs typeface="Gill Sans" charset="0"/>
                  <a:sym typeface="Gill Sans" charset="0"/>
                </a:rPr>
                <a:t>Products at T</a:t>
              </a:r>
            </a:p>
          </p:txBody>
        </p:sp>
        <p:sp>
          <p:nvSpPr>
            <p:cNvPr id="20493" name="Line 13"/>
            <p:cNvSpPr>
              <a:spLocks noChangeShapeType="1"/>
            </p:cNvSpPr>
            <p:nvPr/>
          </p:nvSpPr>
          <p:spPr bwMode="auto">
            <a:xfrm>
              <a:off x="1856" y="483"/>
              <a:ext cx="3251" cy="1"/>
            </a:xfrm>
            <a:prstGeom prst="line">
              <a:avLst/>
            </a:prstGeom>
            <a:noFill/>
            <a:ln w="50800" cap="flat">
              <a:solidFill>
                <a:srgbClr val="FF0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4" name="Line 14"/>
            <p:cNvSpPr>
              <a:spLocks noChangeShapeType="1"/>
            </p:cNvSpPr>
            <p:nvPr/>
          </p:nvSpPr>
          <p:spPr bwMode="auto">
            <a:xfrm>
              <a:off x="920" y="979"/>
              <a:ext cx="1" cy="636"/>
            </a:xfrm>
            <a:prstGeom prst="line">
              <a:avLst/>
            </a:prstGeom>
            <a:noFill/>
            <a:ln w="50800" cap="flat">
              <a:solidFill>
                <a:srgbClr val="008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5" name="Line 15"/>
            <p:cNvSpPr>
              <a:spLocks noChangeShapeType="1"/>
            </p:cNvSpPr>
            <p:nvPr/>
          </p:nvSpPr>
          <p:spPr bwMode="auto">
            <a:xfrm rot="10800000" flipH="1">
              <a:off x="6040" y="979"/>
              <a:ext cx="1" cy="636"/>
            </a:xfrm>
            <a:prstGeom prst="line">
              <a:avLst/>
            </a:prstGeom>
            <a:noFill/>
            <a:ln w="50800" cap="flat">
              <a:solidFill>
                <a:srgbClr val="008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6" name="AutoShape 16"/>
            <p:cNvSpPr>
              <a:spLocks/>
            </p:cNvSpPr>
            <p:nvPr/>
          </p:nvSpPr>
          <p:spPr bwMode="auto">
            <a:xfrm>
              <a:off x="2269" y="1048"/>
              <a:ext cx="2416" cy="456"/>
            </a:xfrm>
            <a:custGeom>
              <a:avLst/>
              <a:gdLst/>
              <a:ahLst/>
              <a:cxnLst/>
              <a:rect l="0" t="0" r="r" b="b"/>
              <a:pathLst>
                <a:path w="21600" h="21600">
                  <a:moveTo>
                    <a:pt x="1084" y="0"/>
                  </a:moveTo>
                  <a:lnTo>
                    <a:pt x="0" y="6326"/>
                  </a:lnTo>
                  <a:lnTo>
                    <a:pt x="0" y="15274"/>
                  </a:lnTo>
                  <a:lnTo>
                    <a:pt x="1084" y="21600"/>
                  </a:lnTo>
                  <a:lnTo>
                    <a:pt x="20516" y="21600"/>
                  </a:lnTo>
                  <a:lnTo>
                    <a:pt x="21600" y="15274"/>
                  </a:lnTo>
                  <a:lnTo>
                    <a:pt x="21600" y="6326"/>
                  </a:lnTo>
                  <a:lnTo>
                    <a:pt x="20516" y="0"/>
                  </a:lnTo>
                  <a:close/>
                  <a:moveTo>
                    <a:pt x="1084" y="0"/>
                  </a:moveTo>
                </a:path>
              </a:pathLst>
            </a:custGeom>
            <a:noFill/>
            <a:ln w="50800" cap="flat">
              <a:solidFill>
                <a:srgbClr val="008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7" name="Rectangle 17"/>
            <p:cNvSpPr>
              <a:spLocks/>
            </p:cNvSpPr>
            <p:nvPr/>
          </p:nvSpPr>
          <p:spPr bwMode="auto">
            <a:xfrm>
              <a:off x="2351" y="1146"/>
              <a:ext cx="2184"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38100" tIns="38100" rIns="110695" bIns="38100" anchor="ctr"/>
            <a:lstStyle/>
            <a:p>
              <a:pPr marL="33338"/>
              <a:r>
                <a:rPr lang="en-US">
                  <a:solidFill>
                    <a:srgbClr val="008000"/>
                  </a:solidFill>
                  <a:latin typeface="Gill Sans" charset="0"/>
                  <a:ea typeface="ＭＳ Ｐゴシック" charset="0"/>
                  <a:cs typeface="Gill Sans" charset="0"/>
                  <a:sym typeface="Gill Sans" charset="0"/>
                </a:rPr>
                <a:t>Heating and Cooling</a:t>
              </a:r>
            </a:p>
          </p:txBody>
        </p:sp>
        <p:sp>
          <p:nvSpPr>
            <p:cNvPr id="20498" name="Line 18"/>
            <p:cNvSpPr>
              <a:spLocks noChangeShapeType="1"/>
            </p:cNvSpPr>
            <p:nvPr/>
          </p:nvSpPr>
          <p:spPr bwMode="auto">
            <a:xfrm>
              <a:off x="4689" y="1276"/>
              <a:ext cx="943" cy="2"/>
            </a:xfrm>
            <a:prstGeom prst="line">
              <a:avLst/>
            </a:prstGeom>
            <a:noFill/>
            <a:ln w="76200" cap="flat">
              <a:solidFill>
                <a:srgbClr val="008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0499" name="Line 19"/>
            <p:cNvSpPr>
              <a:spLocks noChangeShapeType="1"/>
            </p:cNvSpPr>
            <p:nvPr/>
          </p:nvSpPr>
          <p:spPr bwMode="auto">
            <a:xfrm flipH="1">
              <a:off x="1320" y="1276"/>
              <a:ext cx="942" cy="2"/>
            </a:xfrm>
            <a:prstGeom prst="line">
              <a:avLst/>
            </a:prstGeom>
            <a:noFill/>
            <a:ln w="76200" cap="flat">
              <a:solidFill>
                <a:srgbClr val="008000"/>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812</Words>
  <Characters>0</Characters>
  <Application>Microsoft Macintosh PowerPoint</Application>
  <PresentationFormat>Custom</PresentationFormat>
  <Lines>0</Lines>
  <Paragraphs>104</Paragraphs>
  <Slides>10</Slides>
  <Notes>0</Notes>
  <HiddenSlides>0</HiddenSlides>
  <MMClips>0</MMClips>
  <ScaleCrop>false</ScaleCrop>
  <HeadingPairs>
    <vt:vector size="4" baseType="variant">
      <vt:variant>
        <vt:lpstr>Theme</vt:lpstr>
      </vt:variant>
      <vt:variant>
        <vt:i4>11</vt:i4>
      </vt:variant>
      <vt:variant>
        <vt:lpstr>Slide Titles</vt:lpstr>
      </vt:variant>
      <vt:variant>
        <vt:i4>10</vt:i4>
      </vt:variant>
    </vt:vector>
  </HeadingPairs>
  <TitlesOfParts>
    <vt:vector size="21" baseType="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We’ve Been</vt:lpstr>
      <vt:lpstr>Reaction Thermochemistry</vt:lpstr>
      <vt:lpstr>Questions?</vt:lpstr>
      <vt:lpstr>Calculation of Heats of Reaction</vt:lpstr>
      <vt:lpstr>Calculation of Heats of Reaction</vt:lpstr>
      <vt:lpstr>Common Ways to Correct the Mistakes</vt:lpstr>
      <vt:lpstr>Heat of Reaction Trends</vt:lpstr>
      <vt:lpstr>What Causes the Standard Heat to Vary with T?</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2014-08-27T15:10:40Z</dcterms:modified>
</cp:coreProperties>
</file>