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</p:sldMasterIdLst>
  <p:sldIdLst>
    <p:sldId id="256" r:id="rId12"/>
    <p:sldId id="268" r:id="rId13"/>
    <p:sldId id="269" r:id="rId14"/>
    <p:sldId id="270" r:id="rId15"/>
    <p:sldId id="271" r:id="rId16"/>
    <p:sldId id="257" r:id="rId17"/>
    <p:sldId id="273" r:id="rId18"/>
    <p:sldId id="274" r:id="rId19"/>
    <p:sldId id="275" r:id="rId20"/>
    <p:sldId id="272" r:id="rId21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232" y="-10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32151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91222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6900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21907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2624759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52231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45695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22648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187966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7174000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2710407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20106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97925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39679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08206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74194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0602380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52207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90616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51058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4885834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1553901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6815707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58780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74134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55315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458241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859626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37038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61584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75748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671890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0685678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666167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8516480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91162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63105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77099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9114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9906961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71648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39145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62580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7624385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8371451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7216494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3862027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32225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79169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48118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55502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5724845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69577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11177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84233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79650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6619044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9134121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0279459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09894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39005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39899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43948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5406114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64399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4181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67028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82509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4778714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7250078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0387038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31933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75369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8433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47610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6334168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44662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77612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68654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323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5307929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873186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5176770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92811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70344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36156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50707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3865106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338537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286722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44542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33417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2288240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5663702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8657549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22547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94813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59921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5793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0575923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9897843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68568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43198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351190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756477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2395285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034474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47403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71140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64083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75431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94620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0344672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20528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37284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31678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4063415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3974811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4319273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60472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74065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image" Target="../media/image5.emf"/><Relationship Id="rId7" Type="http://schemas.openxmlformats.org/officeDocument/2006/relationships/image" Target="../media/image6.emf"/><Relationship Id="rId8" Type="http://schemas.openxmlformats.org/officeDocument/2006/relationships/image" Target="../media/image7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1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Part I - Chemical Reactions</a:t>
            </a:r>
          </a:p>
          <a:p>
            <a:pPr marL="762000" lvl="1"/>
            <a:r>
              <a:rPr lang="en-US">
                <a:solidFill>
                  <a:srgbClr val="666666"/>
                </a:solidFill>
              </a:rPr>
              <a:t>1. Stoichiometry and Reaction Progress</a:t>
            </a:r>
          </a:p>
          <a:p>
            <a:pPr marL="762000" lvl="1"/>
            <a:r>
              <a:rPr lang="en-US"/>
              <a:t>2. Reaction Thermochemistry</a:t>
            </a:r>
          </a:p>
          <a:p>
            <a:pPr marL="762000" lvl="1"/>
            <a:r>
              <a:rPr lang="en-US"/>
              <a:t>3. Reaction Equilibrium</a:t>
            </a:r>
          </a:p>
          <a:p>
            <a:r>
              <a:rPr lang="en-US"/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</a:t>
            </a:r>
            <a:r>
              <a:rPr lang="en-US" dirty="0"/>
              <a:t>Been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Part I - Chemical Reactions</a:t>
            </a:r>
          </a:p>
          <a:p>
            <a:pPr marL="762000" lvl="1"/>
            <a:r>
              <a:rPr lang="en-US"/>
              <a:t>1. Stoichiometry and Reaction Progress</a:t>
            </a:r>
          </a:p>
          <a:p>
            <a:pPr marL="762000" lvl="1"/>
            <a:r>
              <a:rPr lang="en-US"/>
              <a:t>2. Reaction Thermochemistry</a:t>
            </a:r>
          </a:p>
          <a:p>
            <a:pPr marL="762000" lvl="1"/>
            <a:r>
              <a:rPr lang="en-US"/>
              <a:t>3. Reaction Equilibrium</a:t>
            </a:r>
          </a:p>
          <a:p>
            <a:r>
              <a:rPr lang="en-US"/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Unit 1 Summary/Review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1295400"/>
            <a:ext cx="10464800" cy="7620000"/>
          </a:xfrm>
          <a:ln/>
        </p:spPr>
        <p:txBody>
          <a:bodyPr/>
          <a:lstStyle/>
          <a:p>
            <a:r>
              <a:rPr lang="en-US" dirty="0"/>
              <a:t>Fields that Involve Chemical Reactions</a:t>
            </a:r>
          </a:p>
          <a:p>
            <a:pPr marL="762000" lvl="1">
              <a:spcBef>
                <a:spcPts val="400"/>
              </a:spcBef>
            </a:pPr>
            <a:r>
              <a:rPr lang="en-US" dirty="0"/>
              <a:t>Kinetics – field of science concerned with understanding and modeling the rates of chemical reactions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The resulting model is called the rate equation or rate expression</a:t>
            </a:r>
          </a:p>
          <a:p>
            <a:pPr marL="762000" lvl="1">
              <a:spcBef>
                <a:spcPts val="400"/>
              </a:spcBef>
            </a:pPr>
            <a:r>
              <a:rPr lang="en-US" dirty="0"/>
              <a:t>Reaction Engineering – branch of chemical engineering concerned with understanding and modeling chemical reactors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Reaction engineering models are called design equations and are comprised of mole balances, an energy balance and a momentum balance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Rate expressions (kinetics models) appear within the design equations (reaction engineering models)</a:t>
            </a:r>
          </a:p>
          <a:p>
            <a:pPr marL="762000" lvl="1">
              <a:spcBef>
                <a:spcPts val="400"/>
              </a:spcBef>
            </a:pPr>
            <a:r>
              <a:rPr lang="en-US" dirty="0"/>
              <a:t>Reaction Thermodynamics includes equilibrium analysis and energy changes associated with reactions</a:t>
            </a:r>
          </a:p>
          <a:p>
            <a:pPr>
              <a:spcBef>
                <a:spcPts val="400"/>
              </a:spcBef>
            </a:pPr>
            <a:r>
              <a:rPr lang="en-US" dirty="0"/>
              <a:t>Chemical Reactions</a:t>
            </a:r>
          </a:p>
          <a:p>
            <a:pPr marL="762000" lvl="1">
              <a:spcBef>
                <a:spcPts val="400"/>
              </a:spcBef>
            </a:pPr>
            <a:r>
              <a:rPr lang="en-US" dirty="0"/>
              <a:t>Involve bond breaking and forming among reactants and products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No atoms gained or lost so reaction must be </a:t>
            </a:r>
            <a:r>
              <a:rPr lang="en-US" dirty="0" smtClean="0">
                <a:latin typeface="Arial"/>
              </a:rPr>
              <a:t>“</a:t>
            </a:r>
            <a:r>
              <a:rPr lang="en-US" dirty="0" smtClean="0"/>
              <a:t>balanced</a:t>
            </a:r>
            <a:r>
              <a:rPr lang="en-US" dirty="0" smtClean="0">
                <a:latin typeface="Arial"/>
              </a:rPr>
              <a:t>”</a:t>
            </a:r>
            <a:endParaRPr lang="en-US" dirty="0"/>
          </a:p>
          <a:p>
            <a:pPr marL="762000" lvl="1">
              <a:spcBef>
                <a:spcPts val="400"/>
              </a:spcBef>
            </a:pPr>
            <a:r>
              <a:rPr lang="en-US" dirty="0"/>
              <a:t>Written similar to mathematical equations except arrows instead of equals sign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Use the symbol </a:t>
            </a:r>
            <a:r>
              <a:rPr lang="en-US" sz="2000" dirty="0" err="1">
                <a:latin typeface="Times New Roman" charset="0"/>
                <a:cs typeface="Times New Roman" charset="0"/>
                <a:sym typeface="Times New Roman" charset="0"/>
              </a:rPr>
              <a:t>ν</a:t>
            </a:r>
            <a:r>
              <a:rPr lang="en-US" baseline="-6000" dirty="0" err="1"/>
              <a:t>i,j</a:t>
            </a:r>
            <a:r>
              <a:rPr lang="en-US" dirty="0"/>
              <a:t> to denote the stoichiometric coefficient of species </a:t>
            </a:r>
            <a:r>
              <a:rPr lang="en-US" dirty="0" err="1"/>
              <a:t>i</a:t>
            </a:r>
            <a:r>
              <a:rPr lang="en-US" dirty="0"/>
              <a:t> in reaction j</a:t>
            </a:r>
          </a:p>
          <a:p>
            <a:pPr marL="1651000" lvl="3">
              <a:spcBef>
                <a:spcPts val="400"/>
              </a:spcBef>
            </a:pPr>
            <a:r>
              <a:rPr lang="en-US" dirty="0"/>
              <a:t>If </a:t>
            </a:r>
            <a:r>
              <a:rPr lang="en-US" dirty="0" err="1"/>
              <a:t>i</a:t>
            </a:r>
            <a:r>
              <a:rPr lang="en-US" dirty="0"/>
              <a:t> is a reactant, </a:t>
            </a:r>
            <a:r>
              <a:rPr lang="en-US" sz="2000" dirty="0" err="1">
                <a:latin typeface="Times New Roman" charset="0"/>
                <a:cs typeface="Times New Roman" charset="0"/>
                <a:sym typeface="Times New Roman" charset="0"/>
              </a:rPr>
              <a:t>ν</a:t>
            </a:r>
            <a:r>
              <a:rPr lang="en-US" baseline="-6000" dirty="0" err="1"/>
              <a:t>i,j</a:t>
            </a:r>
            <a:r>
              <a:rPr lang="en-US" dirty="0"/>
              <a:t> &lt; 0</a:t>
            </a:r>
          </a:p>
          <a:p>
            <a:pPr marL="1651000" lvl="3">
              <a:spcBef>
                <a:spcPts val="400"/>
              </a:spcBef>
            </a:pPr>
            <a:r>
              <a:rPr lang="en-US" dirty="0"/>
              <a:t>If </a:t>
            </a:r>
            <a:r>
              <a:rPr lang="en-US" dirty="0" err="1"/>
              <a:t>i</a:t>
            </a:r>
            <a:r>
              <a:rPr lang="en-US" dirty="0"/>
              <a:t> is a product, </a:t>
            </a:r>
            <a:r>
              <a:rPr lang="en-US" sz="2000" dirty="0" err="1">
                <a:latin typeface="Times New Roman" charset="0"/>
                <a:cs typeface="Times New Roman" charset="0"/>
                <a:sym typeface="Times New Roman" charset="0"/>
              </a:rPr>
              <a:t>ν</a:t>
            </a:r>
            <a:r>
              <a:rPr lang="en-US" baseline="-6000" dirty="0" err="1"/>
              <a:t>i,j</a:t>
            </a:r>
            <a:r>
              <a:rPr lang="en-US" dirty="0"/>
              <a:t> &gt; 0</a:t>
            </a:r>
          </a:p>
          <a:p>
            <a:pPr marL="762000" lvl="1">
              <a:spcBef>
                <a:spcPts val="400"/>
              </a:spcBef>
            </a:pPr>
            <a:r>
              <a:rPr lang="en-US" dirty="0"/>
              <a:t>Some biological phenomena, including cell growth and enzyme-catalyzed reactions, can be treated in a manner analogous to chemical reactions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Nomenclature can be different</a:t>
            </a:r>
          </a:p>
          <a:p>
            <a:pPr marL="1206500" lvl="2">
              <a:spcBef>
                <a:spcPts val="400"/>
              </a:spcBef>
            </a:pPr>
            <a:r>
              <a:rPr lang="en-US" dirty="0"/>
              <a:t>Cell growth </a:t>
            </a: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have a fixed stoichiometry; use an effective stoichiometry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Characterizing How Far a Reaction has Gone</a:t>
            </a:r>
            <a:br>
              <a:rPr lang="en-US"/>
            </a:br>
            <a:r>
              <a:rPr lang="en-US"/>
              <a:t>(Reaction Progress)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Extensive and Intensive Variables</a:t>
            </a:r>
          </a:p>
          <a:p>
            <a:r>
              <a:rPr lang="en-US"/>
              <a:t>Reaction Progress Variables</a:t>
            </a:r>
          </a:p>
          <a:p>
            <a:pPr marL="762000" lvl="1"/>
            <a:r>
              <a:rPr lang="en-US"/>
              <a:t>Single reaction: extent, conversion, etc.</a:t>
            </a:r>
          </a:p>
          <a:p>
            <a:pPr marL="762000" lvl="1">
              <a:spcBef>
                <a:spcPts val="7600"/>
              </a:spcBef>
            </a:pPr>
            <a:r>
              <a:rPr lang="en-US"/>
              <a:t>Multiple reactions: extent, yield, selectivity, etc.</a:t>
            </a:r>
          </a:p>
          <a:p>
            <a:pPr marL="1206500" lvl="2">
              <a:spcBef>
                <a:spcPts val="6500"/>
              </a:spcBef>
            </a:pPr>
            <a:r>
              <a:rPr lang="en-US"/>
              <a:t>Complete mathematically independent sub-set of the reactions that are taking place</a:t>
            </a:r>
          </a:p>
          <a:p>
            <a:pPr marL="762000" lvl="1"/>
            <a:r>
              <a:rPr lang="en-US"/>
              <a:t>Reversible reactions: fraction of equilibrium conversion</a:t>
            </a:r>
          </a:p>
          <a:p>
            <a:r>
              <a:rPr lang="en-US"/>
              <a:t>Limiting Reagent: the one that will run out first</a:t>
            </a:r>
          </a:p>
          <a:p>
            <a:r>
              <a:rPr lang="en-US"/>
              <a:t>Mole Tables</a:t>
            </a: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400" y="2844800"/>
            <a:ext cx="1538288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700" y="2908300"/>
            <a:ext cx="1309688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400" y="4076700"/>
            <a:ext cx="1952625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6630" name="Group 6"/>
          <p:cNvGraphicFramePr>
            <a:graphicFrameLocks noGrp="1"/>
          </p:cNvGraphicFramePr>
          <p:nvPr/>
        </p:nvGraphicFramePr>
        <p:xfrm>
          <a:off x="2628900" y="6499225"/>
          <a:ext cx="7748588" cy="2832100"/>
        </p:xfrm>
        <a:graphic>
          <a:graphicData uri="http://schemas.openxmlformats.org/drawingml/2006/table">
            <a:tbl>
              <a:tblPr/>
              <a:tblGrid>
                <a:gridCol w="2582863"/>
                <a:gridCol w="2582862"/>
                <a:gridCol w="2582863"/>
              </a:tblGrid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Gill Sans" charset="0"/>
                          <a:sym typeface="Gill Sans" charset="0"/>
                        </a:rPr>
                        <a:t>Species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Gill Sans" charset="0"/>
                          <a:sym typeface="Gill Sans" charset="0"/>
                        </a:rPr>
                        <a:t>Initial Moles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Gill Sans" charset="0"/>
                          <a:sym typeface="Gill Sans" charset="0"/>
                        </a:rPr>
                        <a:t>Final Moles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Gill Sans" charset="0"/>
                          <a:sym typeface="Gill Sans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Heiti SC Light" charset="0"/>
                        <a:cs typeface="Heiti SC Light" charset="0"/>
                        <a:sym typeface="Gill Sans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Heiti SC Light" charset="0"/>
                        <a:cs typeface="Heiti SC Light" charset="0"/>
                        <a:sym typeface="Gill Sans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Apple Symbols" charset="0"/>
                          <a:sym typeface="Gill Sans" charset="0"/>
                        </a:rPr>
                        <a:t>⋮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Apple Symbols" charset="0"/>
                          <a:sym typeface="Gill Sans" charset="0"/>
                        </a:rPr>
                        <a:t>⋮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Apple Symbols" charset="0"/>
                          <a:sym typeface="Gill Sans" charset="0"/>
                        </a:rPr>
                        <a:t>⋮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Heiti SC Light" charset="0"/>
                          <a:cs typeface="Gill Sans" charset="0"/>
                          <a:sym typeface="Gill Sans" charset="0"/>
                        </a:rPr>
                        <a:t>Total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Heiti SC Light" charset="0"/>
                        <a:cs typeface="Heiti SC Light" charset="0"/>
                        <a:sym typeface="Gill Sans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71000"/>
                        <a:buFont typeface="Helvetica" charset="0"/>
                        <a:buNone/>
                        <a:tabLst>
                          <a:tab pos="9271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Heiti SC Light" charset="0"/>
                        <a:cs typeface="Heiti SC Light" charset="0"/>
                        <a:sym typeface="Gill Sans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6674" name="Picture 5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7327900"/>
            <a:ext cx="34448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5" name="Picture 5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600" y="7148513"/>
            <a:ext cx="1447800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6" name="Picture 5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700" y="8729663"/>
            <a:ext cx="5207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77" name="Picture 5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8597900"/>
            <a:ext cx="177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Reaction Progress Learning Activity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Consider the reaction 4 NH</a:t>
            </a:r>
            <a:r>
              <a:rPr lang="en-US" baseline="-6000"/>
              <a:t>3</a:t>
            </a:r>
            <a:r>
              <a:rPr lang="en-US"/>
              <a:t> + 5 O</a:t>
            </a:r>
            <a:r>
              <a:rPr lang="en-US" baseline="-6000"/>
              <a:t>2</a:t>
            </a:r>
            <a:r>
              <a:rPr lang="en-US">
                <a:cs typeface="Lucida Grande" charset="0"/>
              </a:rPr>
              <a:t> → 4 NO + 6 H</a:t>
            </a:r>
            <a:r>
              <a:rPr lang="en-US" baseline="-6000"/>
              <a:t>2</a:t>
            </a:r>
            <a:r>
              <a:rPr lang="en-US"/>
              <a:t>O taking place in a closed, constant volume reactor (V = 1 L). At the start of the process, the reactor held one mole of NH</a:t>
            </a:r>
            <a:r>
              <a:rPr lang="en-US" baseline="-6000"/>
              <a:t>3</a:t>
            </a:r>
            <a:r>
              <a:rPr lang="en-US"/>
              <a:t> and 0.15 mole of O</a:t>
            </a:r>
            <a:r>
              <a:rPr lang="en-US" baseline="-6000"/>
              <a:t>2</a:t>
            </a:r>
            <a:r>
              <a:rPr lang="en-US"/>
              <a:t>.</a:t>
            </a:r>
          </a:p>
          <a:p>
            <a:endParaRPr lang="en-US"/>
          </a:p>
          <a:p>
            <a:r>
              <a:rPr lang="en-US"/>
              <a:t>To solve some problems in this course, you will need to write an expression for the concentration of O</a:t>
            </a:r>
            <a:r>
              <a:rPr lang="en-US" baseline="-6000"/>
              <a:t>2</a:t>
            </a:r>
            <a:r>
              <a:rPr lang="en-US"/>
              <a:t> in terms of the concentration of NH</a:t>
            </a:r>
            <a:r>
              <a:rPr lang="en-US" baseline="-6000"/>
              <a:t>3</a:t>
            </a:r>
            <a:r>
              <a:rPr lang="en-US"/>
              <a:t> and the initial composition of the system.</a:t>
            </a:r>
          </a:p>
          <a:p>
            <a:endParaRPr lang="en-US"/>
          </a:p>
          <a:p>
            <a:r>
              <a:rPr lang="en-US"/>
              <a:t>To solve other problems (in Part I of the course) you will need to write expressions for the mole fractions of each of the four species (NH</a:t>
            </a:r>
            <a:r>
              <a:rPr lang="en-US" baseline="-6000"/>
              <a:t>3</a:t>
            </a:r>
            <a:r>
              <a:rPr lang="en-US"/>
              <a:t>, O</a:t>
            </a:r>
            <a:r>
              <a:rPr lang="en-US" baseline="-6000"/>
              <a:t>2</a:t>
            </a:r>
            <a:r>
              <a:rPr lang="en-US"/>
              <a:t>, NO and H</a:t>
            </a:r>
            <a:r>
              <a:rPr lang="en-US" baseline="-6000"/>
              <a:t>2</a:t>
            </a:r>
            <a:r>
              <a:rPr lang="en-US"/>
              <a:t>O) in terms of the extent of the reaction and the initial composition of the system.</a:t>
            </a:r>
          </a:p>
          <a:p>
            <a:endParaRPr lang="en-US"/>
          </a:p>
          <a:p>
            <a:r>
              <a:rPr lang="en-US"/>
              <a:t>To solve still other problems in this course, you will need to calculate the concentration of O</a:t>
            </a:r>
            <a:r>
              <a:rPr lang="en-US" baseline="-6000"/>
              <a:t>2</a:t>
            </a:r>
            <a:r>
              <a:rPr lang="en-US"/>
              <a:t>, given the fractional conversion of NH</a:t>
            </a:r>
            <a:r>
              <a:rPr lang="en-US" baseline="-6000"/>
              <a:t>3</a:t>
            </a:r>
            <a:r>
              <a:rPr lang="en-US"/>
              <a:t> and the initial composition of the system.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Identifying Stoichiometry Problems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To succeed, you need to be able to </a:t>
            </a:r>
          </a:p>
          <a:p>
            <a:pPr marL="762000" lvl="1"/>
            <a:r>
              <a:rPr lang="en-US"/>
              <a:t>Read a problem statement and analyze it to determine what type of problem it is</a:t>
            </a:r>
          </a:p>
          <a:p>
            <a:pPr marL="762000" lvl="1"/>
            <a:r>
              <a:rPr lang="en-US"/>
              <a:t>Know how to approach each particular problem (without reference to solved examples, etc.)</a:t>
            </a:r>
          </a:p>
          <a:p>
            <a:r>
              <a:rPr lang="en-US"/>
              <a:t>Chemical reactions will be central to almost every type of problem in this course</a:t>
            </a:r>
          </a:p>
          <a:p>
            <a:pPr marL="762000" lvl="1"/>
            <a:r>
              <a:rPr lang="en-US"/>
              <a:t>As we progress through the course new problem types will be encountered</a:t>
            </a:r>
          </a:p>
          <a:p>
            <a:pPr marL="762000" lvl="1"/>
            <a:r>
              <a:rPr lang="en-US"/>
              <a:t>Each time this happens, the associated learning activities will provide some guidance on how to identify the new problem type and how to approach the solution of the problem</a:t>
            </a:r>
          </a:p>
          <a:p>
            <a:r>
              <a:rPr lang="en-US"/>
              <a:t>Stoichiometry problems are introduced in Unit 1</a:t>
            </a:r>
          </a:p>
          <a:p>
            <a:pPr marL="762000" lvl="1"/>
            <a:r>
              <a:rPr lang="en-US"/>
              <a:t>Key features of typical reaction stoichiometry problems</a:t>
            </a:r>
          </a:p>
          <a:p>
            <a:pPr marL="1206500" lvl="2"/>
            <a:r>
              <a:rPr lang="en-US"/>
              <a:t>The reactions taking place are known</a:t>
            </a:r>
          </a:p>
          <a:p>
            <a:pPr marL="1206500" lvl="2"/>
            <a:r>
              <a:rPr lang="en-US"/>
              <a:t>The initial composition of the system is known</a:t>
            </a:r>
          </a:p>
          <a:p>
            <a:pPr marL="1206500" lvl="2"/>
            <a:r>
              <a:rPr lang="en-US"/>
              <a:t>One or more quantities related to the final composition or the progress of the reactions taking place are known</a:t>
            </a:r>
          </a:p>
          <a:p>
            <a:pPr marL="1206500" lvl="2"/>
            <a:r>
              <a:rPr lang="en-US"/>
              <a:t>The problem entails finding values or expressions for other, unknown quantities related to the final composition or the progress of reactions</a:t>
            </a:r>
          </a:p>
          <a:p>
            <a:pPr marL="762000" lvl="1"/>
            <a:r>
              <a:rPr lang="en-US"/>
              <a:t>Solving stoichiometry problems is sometimes a step within larger problems</a:t>
            </a:r>
          </a:p>
          <a:p>
            <a:pPr marL="1206500" lvl="2"/>
            <a:r>
              <a:rPr lang="en-US"/>
              <a:t>Calculation of equilibrium compositions (Unit 3 of AFCoKaRE)</a:t>
            </a:r>
          </a:p>
          <a:p>
            <a:pPr marL="1206500" lvl="2"/>
            <a:r>
              <a:rPr lang="en-US"/>
              <a:t>Analysis of kinetics data (Section C of Part II of AFCoKaRE)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General Approach to Stoichiometry Problems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Identify a complete, mathematically independent sub-set of the reactions that are taking place (see Supplemental Unit S1)</a:t>
            </a:r>
          </a:p>
          <a:p>
            <a:r>
              <a:rPr lang="en-US"/>
              <a:t>Construct a mole table (optional)</a:t>
            </a:r>
          </a:p>
          <a:p>
            <a:r>
              <a:rPr lang="en-US"/>
              <a:t>Write the defining equations for each of the quantities given in the problem statement in terms of the extent(s) of the independent reactions</a:t>
            </a:r>
          </a:p>
          <a:p>
            <a:pPr marL="762000" lvl="1"/>
            <a:r>
              <a:rPr lang="en-US"/>
              <a:t>Most are defined in terms of moles, so write definition in terms of moles and then substitute expressions for final moles in terms of extents</a:t>
            </a:r>
          </a:p>
          <a:p>
            <a:r>
              <a:rPr lang="en-US"/>
              <a:t>Solve for the extents of the independent reactions (as values or as expressions in terms of the given quantities)</a:t>
            </a:r>
          </a:p>
          <a:p>
            <a:r>
              <a:rPr lang="en-US"/>
              <a:t>Write the defining equations for each quantity you are asked to find in terms of the extent(s) of the independent reactions</a:t>
            </a:r>
          </a:p>
          <a:p>
            <a:pPr marL="762000" lvl="1"/>
            <a:r>
              <a:rPr lang="en-US"/>
              <a:t>Again, most are defined in terms of moles, so write definition in terms of moles and then substitute expressions for final moles in terms of extents</a:t>
            </a:r>
          </a:p>
          <a:p>
            <a:pPr marL="762000" lvl="1"/>
            <a:r>
              <a:rPr lang="en-US"/>
              <a:t>Substitute the extents found above to obtain the requested quantities</a:t>
            </a:r>
          </a:p>
          <a:p>
            <a:r>
              <a:rPr lang="en-US"/>
              <a:t>See the How-To files provided with Unit 1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Practice Applying the General Approach</a:t>
            </a:r>
            <a:br>
              <a:rPr lang="en-US"/>
            </a:br>
            <a:r>
              <a:rPr lang="en-US"/>
              <a:t>to Stoichiometry Problems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Your group has been assigned one of the three problems for this activity</a:t>
            </a:r>
          </a:p>
          <a:p>
            <a:r>
              <a:rPr lang="en-US"/>
              <a:t>Work through the general approach given on the previous slide, applying it to your problem</a:t>
            </a:r>
          </a:p>
          <a:p>
            <a:pPr marL="762000" lvl="1"/>
            <a:r>
              <a:rPr lang="en-US"/>
              <a:t>Do NOT refer to any solved examples from the readings or other sources</a:t>
            </a:r>
          </a:p>
          <a:p>
            <a:pPr marL="762000" lvl="1"/>
            <a:r>
              <a:rPr lang="en-US"/>
              <a:t>Don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bother to solve any of the equations that result</a:t>
            </a:r>
          </a:p>
          <a:p>
            <a:pPr marL="762000" lvl="1"/>
            <a:r>
              <a:rPr lang="en-US"/>
              <a:t>Just set the problem up</a:t>
            </a:r>
          </a:p>
          <a:p>
            <a:r>
              <a:rPr lang="en-US"/>
              <a:t>If you get stuck, feel free to talk to other groups or to call me over to help you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In a few minutes you will combine with other groups and explain your solution procedure to them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1039</Words>
  <Characters>0</Characters>
  <Application>Microsoft Macintosh PowerPoint</Application>
  <PresentationFormat>Custom</PresentationFormat>
  <Lines>0</Lines>
  <Paragraphs>98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Title &amp; Subtitle</vt:lpstr>
      <vt:lpstr>Title &amp; Bullets</vt:lpstr>
      <vt:lpstr>Title - Top</vt:lpstr>
      <vt:lpstr>Photo - Vertical</vt:lpstr>
      <vt:lpstr>Photo - Horizontal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Bullets</vt:lpstr>
      <vt:lpstr>A First Course on Kinetics and Reaction Engineering</vt:lpstr>
      <vt:lpstr>Where We’ve Been</vt:lpstr>
      <vt:lpstr>Unit 1 Summary/Review</vt:lpstr>
      <vt:lpstr>Characterizing How Far a Reaction has Gone (Reaction Progress)</vt:lpstr>
      <vt:lpstr>Questions?</vt:lpstr>
      <vt:lpstr>Reaction Progress Learning Activity</vt:lpstr>
      <vt:lpstr>Identifying Stoichiometry Problems</vt:lpstr>
      <vt:lpstr>General Approach to Stoichiometry Problems</vt:lpstr>
      <vt:lpstr>Practice Applying the General Approach to Stoichiometry Problems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3</cp:revision>
  <dcterms:modified xsi:type="dcterms:W3CDTF">2015-08-03T14:20:07Z</dcterms:modified>
</cp:coreProperties>
</file>