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sldIdLst>
    <p:sldId id="256" r:id="rId15"/>
    <p:sldId id="257" r:id="rId16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56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6147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318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11510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99671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3853943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1096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70119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14878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9708032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1885245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9853595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6908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36562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87876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13481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44903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5542727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85062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55525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18663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3745278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8565465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50718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02405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74126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39978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74530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54288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0257495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74644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36952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37979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262890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0866919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52729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4473664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29434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90384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67727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65489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929254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37590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89290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84757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793783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14884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5322020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477966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44551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35816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099684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0556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4257137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38796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33674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15609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77751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739774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8151022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6530084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7879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13502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61929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46679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4449786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4733585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7816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9849428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0607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9253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44196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200034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5844953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03197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89620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74505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49025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225642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5950131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241904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83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43190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06394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64170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281244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80207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95347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7019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3060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9774663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2368244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7801310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8399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135647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42099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90784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728499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47608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2512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96517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3291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7711918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8789482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8306382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20818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02716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08690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91635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9844179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11413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98931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2930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823722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04453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363331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1896653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72663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37999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93366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5139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6328594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238144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26417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367653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35416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544754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5814136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541980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18912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783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7835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36192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926808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07718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4691085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2765032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40886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42563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5310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459537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0792316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9773410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25282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41300"/>
            <a:ext cx="1466850" cy="784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41300"/>
            <a:ext cx="4248150" cy="784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67724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044770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5410239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870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1947531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55932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5755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4210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57314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545139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609820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76140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0365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104648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38200" indent="-571500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82700" indent="-571500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727200" indent="-571500" algn="l" rtl="0" fontAlgn="base">
        <a:spcBef>
          <a:spcPts val="18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171700" indent="-571500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6162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30734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5306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878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4450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7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104648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800"/>
        </a:spcBef>
        <a:spcAft>
          <a:spcPct val="0"/>
        </a:spcAft>
        <a:buSzPct val="125000"/>
        <a:buFont typeface="Helvetica" charset="0"/>
        <a:buChar char="-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1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38200" indent="-571500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82700" indent="-571500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727200" indent="-571500" algn="l" rtl="0" fontAlgn="base">
        <a:spcBef>
          <a:spcPts val="18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171700" indent="-571500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6162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30734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5306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878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4450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480300"/>
            <a:ext cx="104648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2044700"/>
            <a:ext cx="5867400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2044700"/>
            <a:ext cx="5867400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41300"/>
            <a:ext cx="58674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Explore and Learn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>
              <a:spcBef>
                <a:spcPct val="0"/>
              </a:spcBef>
            </a:pPr>
            <a:r>
              <a:rPr lang="en-US" sz="2600"/>
              <a:t>Consider the reaction 4 NH</a:t>
            </a:r>
            <a:r>
              <a:rPr lang="en-US" sz="2600" baseline="-6000"/>
              <a:t>3</a:t>
            </a:r>
            <a:r>
              <a:rPr lang="en-US" sz="2600"/>
              <a:t> + 5 O</a:t>
            </a:r>
            <a:r>
              <a:rPr lang="en-US" sz="2600" baseline="-6000"/>
              <a:t>2</a:t>
            </a:r>
            <a:r>
              <a:rPr lang="en-US" sz="2600"/>
              <a:t> </a:t>
            </a:r>
            <a:r>
              <a:rPr lang="en-US" sz="2600">
                <a:cs typeface="Lucida Grande" charset="0"/>
              </a:rPr>
              <a:t>→ 4 NO + 6 H</a:t>
            </a:r>
            <a:r>
              <a:rPr lang="en-US" sz="2600" baseline="-6000"/>
              <a:t>2</a:t>
            </a:r>
            <a:r>
              <a:rPr lang="en-US" sz="2600"/>
              <a:t>O to take place starting with 1 mole of NH</a:t>
            </a:r>
            <a:r>
              <a:rPr lang="en-US" sz="2600" baseline="-6000"/>
              <a:t>3</a:t>
            </a:r>
            <a:r>
              <a:rPr lang="en-US" sz="2600"/>
              <a:t> and 1 mole of O</a:t>
            </a:r>
            <a:r>
              <a:rPr lang="en-US" sz="2600" baseline="-6000"/>
              <a:t>2</a:t>
            </a:r>
            <a:endParaRPr lang="en-US" sz="2600"/>
          </a:p>
          <a:p>
            <a:pPr marL="889000">
              <a:spcBef>
                <a:spcPts val="1125"/>
              </a:spcBef>
            </a:pPr>
            <a:r>
              <a:rPr lang="en-US" sz="2600"/>
              <a:t>Choose a value for the final moles of NH</a:t>
            </a:r>
            <a:r>
              <a:rPr lang="en-US" sz="2600" baseline="-6000"/>
              <a:t>3</a:t>
            </a:r>
            <a:r>
              <a:rPr lang="en-US" sz="2600"/>
              <a:t>, and then, based upon that value, calculate</a:t>
            </a:r>
          </a:p>
          <a:p>
            <a:pPr marL="1333500" lvl="1">
              <a:spcBef>
                <a:spcPts val="1125"/>
              </a:spcBef>
            </a:pPr>
            <a:r>
              <a:rPr lang="en-US" sz="2200"/>
              <a:t>The conversion of NH</a:t>
            </a:r>
            <a:r>
              <a:rPr lang="en-US" sz="2200" baseline="-6000"/>
              <a:t>3</a:t>
            </a:r>
            <a:endParaRPr lang="en-US" sz="2200"/>
          </a:p>
          <a:p>
            <a:pPr marL="1333500" lvl="1">
              <a:spcBef>
                <a:spcPts val="1125"/>
              </a:spcBef>
            </a:pPr>
            <a:r>
              <a:rPr lang="en-US" sz="2200"/>
              <a:t>The extent of reaction (using </a:t>
            </a:r>
            <a:r>
              <a:rPr lang="en-US" sz="2200" i="1"/>
              <a:t>i</a:t>
            </a:r>
            <a:r>
              <a:rPr lang="en-US" sz="2200"/>
              <a:t> = NH</a:t>
            </a:r>
            <a:r>
              <a:rPr lang="en-US" sz="2200" baseline="-6000"/>
              <a:t>3</a:t>
            </a:r>
            <a:r>
              <a:rPr lang="en-US" sz="2200"/>
              <a:t>)</a:t>
            </a:r>
          </a:p>
          <a:p>
            <a:pPr marL="1333500" lvl="1">
              <a:spcBef>
                <a:spcPts val="1125"/>
              </a:spcBef>
            </a:pPr>
            <a:r>
              <a:rPr lang="en-US" sz="2200"/>
              <a:t>The final moles of the other species</a:t>
            </a:r>
          </a:p>
          <a:p>
            <a:pPr marL="1333500" lvl="1">
              <a:spcBef>
                <a:spcPts val="1125"/>
              </a:spcBef>
            </a:pPr>
            <a:r>
              <a:rPr lang="en-US" sz="2200"/>
              <a:t>The conversion of O</a:t>
            </a:r>
            <a:r>
              <a:rPr lang="en-US" sz="2200" baseline="-6000"/>
              <a:t>2</a:t>
            </a:r>
            <a:endParaRPr lang="en-US" sz="2200"/>
          </a:p>
          <a:p>
            <a:pPr marL="1333500" lvl="1">
              <a:spcBef>
                <a:spcPts val="1125"/>
              </a:spcBef>
            </a:pPr>
            <a:r>
              <a:rPr lang="en-US" sz="2200"/>
              <a:t>The extent of reaction (using </a:t>
            </a:r>
            <a:r>
              <a:rPr lang="en-US" sz="2200" i="1"/>
              <a:t>i</a:t>
            </a:r>
            <a:r>
              <a:rPr lang="en-US" sz="2200"/>
              <a:t> = each of the other species)</a:t>
            </a:r>
          </a:p>
          <a:p>
            <a:pPr marL="889000">
              <a:spcBef>
                <a:spcPts val="1125"/>
              </a:spcBef>
            </a:pPr>
            <a:r>
              <a:rPr lang="en-US" sz="2600"/>
              <a:t>Repeat this several times to discover the range of possible values for each quantity above</a:t>
            </a:r>
          </a:p>
          <a:p>
            <a:pPr marL="889000">
              <a:spcBef>
                <a:spcPts val="1125"/>
              </a:spcBef>
            </a:pPr>
            <a:r>
              <a:rPr lang="en-US" sz="2600"/>
              <a:t>Repeat the whole process using a different initial composition</a:t>
            </a:r>
          </a:p>
          <a:p>
            <a:pPr marL="889000">
              <a:spcBef>
                <a:spcPts val="1125"/>
              </a:spcBef>
            </a:pPr>
            <a:r>
              <a:rPr lang="en-US" sz="2600"/>
              <a:t>Summarize what you discovered.</a:t>
            </a:r>
          </a:p>
        </p:txBody>
      </p: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9664700" y="3708400"/>
            <a:ext cx="2070100" cy="2184400"/>
            <a:chOff x="0" y="0"/>
            <a:chExt cx="1304" cy="1376"/>
          </a:xfrm>
        </p:grpSpPr>
        <p:pic>
          <p:nvPicPr>
            <p:cNvPr id="15363" name="Picture 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" y="0"/>
              <a:ext cx="864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" y="688"/>
              <a:ext cx="960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5365" name="Rectangle 5"/>
            <p:cNvSpPr>
              <a:spLocks/>
            </p:cNvSpPr>
            <p:nvPr/>
          </p:nvSpPr>
          <p:spPr bwMode="auto">
            <a:xfrm>
              <a:off x="0" y="8"/>
              <a:ext cx="1304" cy="1368"/>
            </a:xfrm>
            <a:prstGeom prst="rect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Limits on Conversion and Extent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>
              <a:spcBef>
                <a:spcPct val="0"/>
              </a:spcBef>
            </a:pPr>
            <a:r>
              <a:rPr lang="en-US" sz="2500"/>
              <a:t>As long as the reaction actually proceeds in the direction written</a:t>
            </a:r>
          </a:p>
          <a:p>
            <a:pPr marL="1333500" lvl="1">
              <a:spcBef>
                <a:spcPts val="1075"/>
              </a:spcBef>
            </a:pPr>
            <a:r>
              <a:rPr lang="en-US" sz="2100"/>
              <a:t>The fractional conversion of the limiting reactant will range from 0 to 1</a:t>
            </a:r>
          </a:p>
          <a:p>
            <a:pPr marL="1333500" lvl="1">
              <a:spcBef>
                <a:spcPts val="1075"/>
              </a:spcBef>
            </a:pPr>
            <a:r>
              <a:rPr lang="en-US" sz="2100"/>
              <a:t>The fractional conversions of non-limiting reactants will range from 0 to an upper limit that is less than 1 and that depends upon the initial composition</a:t>
            </a:r>
          </a:p>
          <a:p>
            <a:pPr marL="1333500" lvl="1">
              <a:spcBef>
                <a:spcPts val="1075"/>
              </a:spcBef>
            </a:pPr>
            <a:r>
              <a:rPr lang="en-US" sz="2100"/>
              <a:t>The extent will range from 0 to some value that depends upon the initial composition</a:t>
            </a:r>
          </a:p>
          <a:p>
            <a:pPr marL="889000">
              <a:spcBef>
                <a:spcPts val="1075"/>
              </a:spcBef>
            </a:pPr>
            <a:r>
              <a:rPr lang="en-US" sz="2500"/>
              <a:t>If the number of moles of any species becomes less than zero, the corresponding conversion and extent are physically impossible</a:t>
            </a:r>
          </a:p>
          <a:p>
            <a:pPr marL="889000">
              <a:spcBef>
                <a:spcPts val="1075"/>
              </a:spcBef>
            </a:pPr>
            <a:r>
              <a:rPr lang="en-US" sz="2500"/>
              <a:t>In systems with multiple reactions or where the reaction proceeds in the opposite direction from what is written, the apparent conversion and extent can become negative</a:t>
            </a:r>
          </a:p>
          <a:p>
            <a:pPr marL="1333500" lvl="1">
              <a:spcBef>
                <a:spcPts val="1075"/>
              </a:spcBef>
            </a:pPr>
            <a:r>
              <a:rPr lang="en-US" sz="2100"/>
              <a:t>It</a:t>
            </a:r>
            <a:r>
              <a:rPr lang="ja-JP" altLang="en-US" sz="2100">
                <a:latin typeface="Arial"/>
              </a:rPr>
              <a:t>’</a:t>
            </a:r>
            <a:r>
              <a:rPr lang="en-US" sz="2100"/>
              <a:t>s an apparent conversion because in fact, the species in question is not actually a reactant and conversion should not be defined in terms of that species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266</Words>
  <Characters>0</Characters>
  <Application>Microsoft Macintosh PowerPoint</Application>
  <PresentationFormat>Custom</PresentationFormat>
  <Lines>0</Lines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</vt:i4>
      </vt:variant>
    </vt:vector>
  </HeadingPairs>
  <TitlesOfParts>
    <vt:vector size="20" baseType="lpstr">
      <vt:lpstr>Gill Sans</vt:lpstr>
      <vt:lpstr>Heiti SC Light</vt:lpstr>
      <vt:lpstr>Helvetica</vt:lpstr>
      <vt:lpstr>Lucida Grande</vt:lpstr>
      <vt:lpstr>Title &amp; Bullets</vt:lpstr>
      <vt:lpstr>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Explore and Learn</vt:lpstr>
      <vt:lpstr>Limits on Conversion and Extent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Explore and Learn</dc:title>
  <dc:subject/>
  <dc:creator/>
  <cp:keywords/>
  <dc:description/>
  <cp:lastModifiedBy>Carl Lund</cp:lastModifiedBy>
  <cp:revision>1</cp:revision>
  <dcterms:modified xsi:type="dcterms:W3CDTF">2013-12-13T16:26:31Z</dcterms:modified>
</cp:coreProperties>
</file>