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57" r:id="rId16"/>
    <p:sldId id="258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56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9768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143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340363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24570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996621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05445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4197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9801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93465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5109178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389973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456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21097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84083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47433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57643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673581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33897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62436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7911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87562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713108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156299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03664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2723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5058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98132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27925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362856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2108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26612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17952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668378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99124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216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758190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15312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48650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72369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45764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350407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835197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37501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38746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432929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8447483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7502698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994805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05540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9201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22847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49980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2834275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71593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51976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41598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83207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8103401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995392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8433233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5921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395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2557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0759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607885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14190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4192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4531708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27655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0091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90467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6657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4625582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1176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370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66251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96833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8575055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1151932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703347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03826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151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41309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2073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060415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80913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70739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6130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72057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14149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871659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646933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66844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9392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267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69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689054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159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742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65948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4757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049847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57448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18892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055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54056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87414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58812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962305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8245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93685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64137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1196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701473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1241310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286358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5881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5644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95233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75004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1594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81623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24265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6341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6839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656361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7956227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197843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17881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783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7835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17035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5409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6742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65009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2180531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71801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0216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6359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091289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5534216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15462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9148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41300"/>
            <a:ext cx="1466850" cy="784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41300"/>
            <a:ext cx="4248150" cy="784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03019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2896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2114727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3530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1008050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7597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38701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01383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318353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860572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286993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12295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2994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7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800"/>
        </a:spcBef>
        <a:spcAft>
          <a:spcPct val="0"/>
        </a:spcAft>
        <a:buSzPct val="125000"/>
        <a:buFont typeface="Helvetica" charset="0"/>
        <a:buChar char="-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1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480300"/>
            <a:ext cx="104648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41300"/>
            <a:ext cx="58674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400"/>
              <a:t>3 Slide Presentation</a:t>
            </a:r>
            <a:br>
              <a:rPr lang="en-US" sz="3400"/>
            </a:br>
            <a:r>
              <a:rPr lang="en-US" sz="3400"/>
              <a:t>Identifying a Mathematically Independent Subset of a Group of Chemical Reactions 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3100"/>
              <a:t>Your assignment is to create a 3 slide presentation that can be used to explain to future students how one identifies a mathematically independent subset of a group of chemical reactions</a:t>
            </a:r>
          </a:p>
          <a:p>
            <a:pPr marL="889000">
              <a:spcBef>
                <a:spcPts val="1350"/>
              </a:spcBef>
            </a:pPr>
            <a:r>
              <a:rPr lang="en-US" sz="3100"/>
              <a:t>In creating your presentation consider incorporating the following points:</a:t>
            </a:r>
          </a:p>
          <a:p>
            <a:pPr marL="1333500" lvl="1">
              <a:spcBef>
                <a:spcPts val="1350"/>
              </a:spcBef>
            </a:pPr>
            <a:r>
              <a:rPr lang="en-US" sz="2700"/>
              <a:t>why one would ever need to find a mathematically independent reaction subset</a:t>
            </a:r>
          </a:p>
          <a:p>
            <a:pPr marL="1333500" lvl="1">
              <a:spcBef>
                <a:spcPts val="1350"/>
              </a:spcBef>
            </a:pPr>
            <a:r>
              <a:rPr lang="en-US" sz="2700"/>
              <a:t>what are the steps involved</a:t>
            </a:r>
          </a:p>
          <a:p>
            <a:pPr marL="1778000" lvl="2">
              <a:spcBef>
                <a:spcPts val="1350"/>
              </a:spcBef>
              <a:buClrTx/>
            </a:pPr>
            <a:r>
              <a:rPr lang="en-US" sz="2700"/>
              <a:t>how specifically is each step performed</a:t>
            </a:r>
          </a:p>
          <a:p>
            <a:pPr marL="1333500" lvl="1">
              <a:spcBef>
                <a:spcPts val="1350"/>
              </a:spcBef>
            </a:pPr>
            <a:r>
              <a:rPr lang="en-US" sz="2700"/>
              <a:t>can you provide an illustrative example</a:t>
            </a:r>
          </a:p>
          <a:p>
            <a:pPr marL="1333500" lvl="1">
              <a:spcBef>
                <a:spcPts val="1350"/>
              </a:spcBef>
            </a:pPr>
            <a:r>
              <a:rPr lang="en-US" sz="2700"/>
              <a:t>are there any additional facts or points you want to provide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 Stoichiometric Coefficient Matrix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3000"/>
              <a:t>Some types of problems involving groups of chemical reactions can be formulated using vectors and matrices</a:t>
            </a:r>
          </a:p>
          <a:p>
            <a:pPr marL="1333500" lvl="1">
              <a:spcBef>
                <a:spcPts val="438"/>
              </a:spcBef>
            </a:pPr>
            <a:r>
              <a:rPr lang="en-US" sz="2600"/>
              <a:t>they can then be solved using techniques from linear algebra</a:t>
            </a:r>
          </a:p>
          <a:p>
            <a:pPr marL="1333500" lvl="1">
              <a:spcBef>
                <a:spcPts val="438"/>
              </a:spcBef>
            </a:pPr>
            <a:r>
              <a:rPr lang="en-US" sz="2600"/>
              <a:t>the stoichiometric coefficient matrix appears in some of these problems</a:t>
            </a:r>
          </a:p>
          <a:p>
            <a:pPr marL="1333500" lvl="1">
              <a:spcBef>
                <a:spcPts val="438"/>
              </a:spcBef>
            </a:pPr>
            <a:r>
              <a:rPr lang="en-US" sz="2600"/>
              <a:t>software packages such as MatLab, Maple, etc. can solve linear algebra problems, saving you time and effort</a:t>
            </a:r>
          </a:p>
          <a:p>
            <a:pPr marL="889000">
              <a:spcBef>
                <a:spcPts val="438"/>
              </a:spcBef>
            </a:pPr>
            <a:r>
              <a:rPr lang="en-US" sz="3000"/>
              <a:t>Example</a:t>
            </a:r>
          </a:p>
          <a:p>
            <a:pPr marL="1333500" lvl="1">
              <a:spcBef>
                <a:spcPts val="438"/>
              </a:spcBef>
            </a:pPr>
            <a:r>
              <a:rPr lang="en-US" sz="2600"/>
              <a:t>the number of mathematically independent chemical reactions is equal to the rank of the stoichiometric coefficient matrix</a:t>
            </a:r>
          </a:p>
          <a:p>
            <a:pPr marL="1778000" lvl="2">
              <a:spcBef>
                <a:spcPts val="438"/>
              </a:spcBef>
              <a:buClrTx/>
            </a:pPr>
            <a:r>
              <a:rPr lang="en-US" sz="2600"/>
              <a:t>while this tells you how many reactions are in an independent set, it doesn</a:t>
            </a:r>
            <a:r>
              <a:rPr lang="ja-JP" altLang="en-US" sz="2600">
                <a:latin typeface="Arial"/>
              </a:rPr>
              <a:t>’</a:t>
            </a:r>
            <a:r>
              <a:rPr lang="en-US" sz="2600"/>
              <a:t>t identify an independent set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Identifying a Set of Independent Reactions using Software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2600"/>
              <a:t>Create the stoichiometric coefficient matrix and determine its rank (call it n)</a:t>
            </a:r>
          </a:p>
          <a:p>
            <a:pPr marL="1333500" lvl="1">
              <a:spcBef>
                <a:spcPts val="375"/>
              </a:spcBef>
            </a:pPr>
            <a:r>
              <a:rPr lang="en-US" sz="2200"/>
              <a:t>if n equals the number of reactions (rows) then all of the reactions belong to the independent set and you are done</a:t>
            </a:r>
          </a:p>
          <a:p>
            <a:pPr marL="1333500" lvl="1">
              <a:spcBef>
                <a:spcPts val="375"/>
              </a:spcBef>
            </a:pPr>
            <a:r>
              <a:rPr lang="en-US" sz="2200"/>
              <a:t>otherwise, continue</a:t>
            </a:r>
          </a:p>
          <a:p>
            <a:pPr marL="889000">
              <a:spcBef>
                <a:spcPts val="375"/>
              </a:spcBef>
            </a:pPr>
            <a:r>
              <a:rPr lang="en-US" sz="2600"/>
              <a:t>Delete one of the reactions (rows) from the current matrix and determine the rank of the resulting new matrix</a:t>
            </a:r>
          </a:p>
          <a:p>
            <a:pPr marL="1333500" lvl="1">
              <a:spcBef>
                <a:spcPts val="375"/>
              </a:spcBef>
            </a:pPr>
            <a:r>
              <a:rPr lang="en-US" sz="2200"/>
              <a:t>if the rank of the new matrix is less than n, put the deleted reaction (row) back into the matrix and delete a different reaction (row)</a:t>
            </a:r>
          </a:p>
          <a:p>
            <a:pPr marL="1778000" lvl="2">
              <a:spcBef>
                <a:spcPts val="375"/>
              </a:spcBef>
              <a:buClrTx/>
            </a:pPr>
            <a:r>
              <a:rPr lang="en-US" sz="2200"/>
              <a:t>repeat until the rank of the new matrix equals n, then continue to the third step</a:t>
            </a:r>
          </a:p>
          <a:p>
            <a:pPr marL="889000">
              <a:spcBef>
                <a:spcPts val="375"/>
              </a:spcBef>
            </a:pPr>
            <a:r>
              <a:rPr lang="en-US" sz="2600"/>
              <a:t>If the number of reactions (rows) in the new matrix is equal to n, you are done and the remaining reactions are a mathematically independent set</a:t>
            </a:r>
          </a:p>
          <a:p>
            <a:pPr marL="1333500" lvl="1">
              <a:spcBef>
                <a:spcPts val="375"/>
              </a:spcBef>
            </a:pPr>
            <a:r>
              <a:rPr lang="en-US" sz="2200"/>
              <a:t>otherwise, go back to the second step, continuing to work with the current new matrix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346</Words>
  <Characters>0</Characters>
  <Application>Microsoft Macintosh PowerPoint</Application>
  <PresentationFormat>Custom</PresentationFormat>
  <Lines>0</Lines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3</vt:i4>
      </vt:variant>
    </vt:vector>
  </HeadingPairs>
  <TitlesOfParts>
    <vt:vector size="21" baseType="lpstr">
      <vt:lpstr>Gill Sans</vt:lpstr>
      <vt:lpstr>Heiti SC Light</vt:lpstr>
      <vt:lpstr>Helvetica</vt:lpstr>
      <vt:lpstr>Lucida Grande</vt:lpstr>
      <vt:lpstr>Title &amp; Bullets</vt:lpstr>
      <vt:lpstr>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3 Slide Presentation Identifying a Mathematically Independent Subset of a Group of Chemical Reactions </vt:lpstr>
      <vt:lpstr>The Stoichiometric Coefficient Matrix</vt:lpstr>
      <vt:lpstr>Identifying a Set of Independent Reactions using Software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Slide Presentation Identifying a Mathematically Independent Subset of a Group of Chemical Reactions </dc:title>
  <dc:subject/>
  <dc:creator/>
  <cp:keywords/>
  <dc:description/>
  <cp:lastModifiedBy>Carl Lund</cp:lastModifiedBy>
  <cp:revision>1</cp:revision>
  <dcterms:modified xsi:type="dcterms:W3CDTF">2013-12-13T16:23:15Z</dcterms:modified>
</cp:coreProperties>
</file>