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</p:sldMasterIdLst>
  <p:sldIdLst>
    <p:sldId id="256" r:id="rId15"/>
    <p:sldId id="257" r:id="rId16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Heiti SC Light" charset="0"/>
        <a:cs typeface="Heiti SC Light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56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" Target="slides/slide1.xml"/><Relationship Id="rId16" Type="http://schemas.openxmlformats.org/officeDocument/2006/relationships/slide" Target="slides/slide2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91291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48484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03961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806835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134942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979578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433897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94877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88637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9868194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9911925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38009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292653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76057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92718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32203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2734165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07670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82440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380752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78741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1038797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3308969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71467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26576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57955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1976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10591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5707593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11616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06356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10149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308672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5924036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10596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1972063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5093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61508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91522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149615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7181922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76793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00957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78544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4898456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4335552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9977559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5486476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88733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5745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1978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7760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8621175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2044700"/>
            <a:ext cx="25400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33331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78478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2398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09160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583314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0811759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6171927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807257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22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22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35683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73438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67544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9178737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722625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29614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4779668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55270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399017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447911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10121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690741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05438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6208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88325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79296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7891208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894442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1566153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940609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131514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74541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43483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3403200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60696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43361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13828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044700"/>
            <a:ext cx="5156200" cy="6438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13246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3641361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4292061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1979747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97001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766617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83157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051193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4378473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51830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96181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70880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13220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512819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1486301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263830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1041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55225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68507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24273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2155810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05775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110000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72143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70494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97641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8253691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2232137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67087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13790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718608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41120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9255451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3341345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71343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326881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1390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447713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608956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8432458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15982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7835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7835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43841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52546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86141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0032018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6079773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2044700"/>
            <a:ext cx="2857500" cy="604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50985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30614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63551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16117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6417445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5542169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07892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41300"/>
            <a:ext cx="1466850" cy="784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41300"/>
            <a:ext cx="4248150" cy="7848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10609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72737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7772150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88839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1744722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646035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35466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9236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281266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7542340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4294307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65598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4513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104648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38200" indent="-571500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82700" indent="-571500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727200" indent="-571500" algn="l" rtl="0" fontAlgn="base">
        <a:spcBef>
          <a:spcPts val="18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171700" indent="-571500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6162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30734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5306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878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4450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52324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7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104648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800"/>
        </a:spcBef>
        <a:spcAft>
          <a:spcPct val="0"/>
        </a:spcAft>
        <a:buSzPct val="125000"/>
        <a:buFont typeface="Helvetica" charset="0"/>
        <a:buChar char="-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2044700"/>
            <a:ext cx="52324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1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2044700"/>
            <a:ext cx="5232400" cy="643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760413" indent="-493713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04913" indent="-493713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6494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093913" indent="-493713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5384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9956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4528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100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367213" indent="-493713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270000"/>
            <a:ext cx="10464800" cy="72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38200" indent="-571500" algn="l" rtl="0" fontAlgn="base">
        <a:spcBef>
          <a:spcPts val="1800"/>
        </a:spcBef>
        <a:spcAft>
          <a:spcPct val="0"/>
        </a:spcAft>
        <a:buSzPct val="171000"/>
        <a:buFont typeface="Helvetica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1282700" indent="-571500" algn="l" rtl="0" fontAlgn="base">
        <a:spcBef>
          <a:spcPts val="1800"/>
        </a:spcBef>
        <a:spcAft>
          <a:spcPct val="0"/>
        </a:spcAft>
        <a:buSzPct val="100000"/>
        <a:buFont typeface="Lucida Grande" charset="0"/>
        <a:buChar char="‣"/>
        <a:defRPr sz="4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727200" indent="-571500" algn="l" rtl="0" fontAlgn="base">
        <a:spcBef>
          <a:spcPts val="18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2171700" indent="-571500" algn="l" rtl="0" fontAlgn="base">
        <a:spcBef>
          <a:spcPts val="12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6162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30734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35306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9878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4445000" indent="-571500" algn="l" rtl="0" fontAlgn="base">
        <a:spcBef>
          <a:spcPts val="1200"/>
        </a:spcBef>
        <a:spcAft>
          <a:spcPct val="0"/>
        </a:spcAft>
        <a:buSzPct val="100000"/>
        <a:buFont typeface="Lucida Grande" charset="0"/>
        <a:buChar char="‣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971800"/>
            <a:ext cx="10464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480300"/>
            <a:ext cx="10464800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3660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2044700"/>
            <a:ext cx="5867400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717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2044700"/>
            <a:ext cx="5867400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41300"/>
            <a:ext cx="58674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7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Kinetics, Thermodynamics and Reaction Engineering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89000">
              <a:spcBef>
                <a:spcPct val="0"/>
              </a:spcBef>
            </a:pPr>
            <a:r>
              <a:rPr lang="en-US" sz="3200"/>
              <a:t>These three fields focus upon different aspects of chemical reactions, but at the same time, they are inter-related</a:t>
            </a:r>
          </a:p>
          <a:p>
            <a:pPr marL="1333500" lvl="1">
              <a:spcBef>
                <a:spcPts val="1375"/>
              </a:spcBef>
            </a:pPr>
            <a:r>
              <a:rPr lang="en-US" sz="2700"/>
              <a:t>What is the focus of each field?</a:t>
            </a:r>
          </a:p>
          <a:p>
            <a:pPr marL="1333500" lvl="1">
              <a:spcBef>
                <a:spcPts val="1375"/>
              </a:spcBef>
            </a:pPr>
            <a:r>
              <a:rPr lang="en-US" sz="2700"/>
              <a:t>How are they inter-related?</a:t>
            </a:r>
          </a:p>
          <a:p>
            <a:pPr marL="889000">
              <a:spcBef>
                <a:spcPts val="1375"/>
              </a:spcBef>
            </a:pPr>
            <a:r>
              <a:rPr lang="en-US" sz="3200"/>
              <a:t>Drawing upon your own personal experiences, write down a list of everyday scenarios that could be used to illustrate, by analogy, the foci and inter-relationships between the fields listed above</a:t>
            </a:r>
          </a:p>
          <a:p>
            <a:pPr marL="1333500" lvl="1">
              <a:spcBef>
                <a:spcPts val="1375"/>
              </a:spcBef>
            </a:pPr>
            <a:r>
              <a:rPr lang="en-US" sz="2700"/>
              <a:t>You may recall the example from the reading involving the cooking of brats; come up with scenarios that do not involve cooking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Complete the Analogy</a:t>
            </a:r>
          </a:p>
        </p:txBody>
      </p:sp>
      <p:sp>
        <p:nvSpPr>
          <p:cNvPr id="1638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889000"/>
            <a:r>
              <a:rPr lang="en-US"/>
              <a:t>Having listed several scenarios that could be used to illustrate, by analogy, the foci and inter-relationships of kinetics, thermodynamics and reaction engineering, select the scenario that will provide the best analogy</a:t>
            </a:r>
          </a:p>
          <a:p>
            <a:pPr marL="889000"/>
            <a:r>
              <a:rPr lang="en-US"/>
              <a:t>List as many points of analogy as possible for the scenario you selected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Heiti SC Light" charset="0"/>
            <a:cs typeface="Heiti SC Light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154</Words>
  <Characters>0</Characters>
  <Application>Microsoft Macintosh PowerPoint</Application>
  <PresentationFormat>Custom</PresentationFormat>
  <Lines>0</Lines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2</vt:i4>
      </vt:variant>
    </vt:vector>
  </HeadingPairs>
  <TitlesOfParts>
    <vt:vector size="20" baseType="lpstr">
      <vt:lpstr>Gill Sans</vt:lpstr>
      <vt:lpstr>Heiti SC Light</vt:lpstr>
      <vt:lpstr>Helvetica</vt:lpstr>
      <vt:lpstr>Lucida Grande</vt:lpstr>
      <vt:lpstr>Title &amp; Bullets</vt:lpstr>
      <vt:lpstr>Bullets</vt:lpstr>
      <vt:lpstr>Title - Center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Kinetics, Thermodynamics and Reaction Engineering</vt:lpstr>
      <vt:lpstr>Complete the Analogy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Kinetics, Thermodynamics and Reaction Engineering</dc:title>
  <dc:subject/>
  <dc:creator/>
  <cp:keywords/>
  <dc:description/>
  <cp:lastModifiedBy>Carl Lund</cp:lastModifiedBy>
  <cp:revision>1</cp:revision>
  <dcterms:modified xsi:type="dcterms:W3CDTF">2013-12-13T16:17:00Z</dcterms:modified>
</cp:coreProperties>
</file>